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4067" r:id="rId1"/>
  </p:sldMasterIdLst>
  <p:notesMasterIdLst>
    <p:notesMasterId r:id="rId12"/>
  </p:notesMasterIdLst>
  <p:sldIdLst>
    <p:sldId id="256" r:id="rId2"/>
    <p:sldId id="281" r:id="rId3"/>
    <p:sldId id="285" r:id="rId4"/>
    <p:sldId id="302" r:id="rId5"/>
    <p:sldId id="303" r:id="rId6"/>
    <p:sldId id="304" r:id="rId7"/>
    <p:sldId id="305" r:id="rId8"/>
    <p:sldId id="306" r:id="rId9"/>
    <p:sldId id="307" r:id="rId10"/>
    <p:sldId id="300" r:id="rId11"/>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E871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Stile con tema 1 - Color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60"/>
  </p:normalViewPr>
  <p:slideViewPr>
    <p:cSldViewPr snapToGrid="0">
      <p:cViewPr varScale="1">
        <p:scale>
          <a:sx n="80" d="100"/>
          <a:sy n="80" d="100"/>
        </p:scale>
        <p:origin x="72" y="21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3C1F5C8-21FB-413A-BD04-0C379FF86265}" type="datetimeFigureOut">
              <a:rPr lang="it-IT" smtClean="0"/>
              <a:t>28/02/2023</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2ABA982-9B6F-4D5A-B44E-37FC667B82CF}" type="slidenum">
              <a:rPr lang="it-IT" smtClean="0"/>
              <a:t>‹N›</a:t>
            </a:fld>
            <a:endParaRPr lang="it-IT"/>
          </a:p>
        </p:txBody>
      </p:sp>
    </p:spTree>
    <p:extLst>
      <p:ext uri="{BB962C8B-B14F-4D97-AF65-F5344CB8AC3E}">
        <p14:creationId xmlns:p14="http://schemas.microsoft.com/office/powerpoint/2010/main" val="12259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1</a:t>
            </a:fld>
            <a:endParaRPr lang="it-IT"/>
          </a:p>
        </p:txBody>
      </p:sp>
    </p:spTree>
    <p:extLst>
      <p:ext uri="{BB962C8B-B14F-4D97-AF65-F5344CB8AC3E}">
        <p14:creationId xmlns:p14="http://schemas.microsoft.com/office/powerpoint/2010/main" val="368619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10</a:t>
            </a:fld>
            <a:endParaRPr lang="it-IT"/>
          </a:p>
        </p:txBody>
      </p:sp>
    </p:spTree>
    <p:extLst>
      <p:ext uri="{BB962C8B-B14F-4D97-AF65-F5344CB8AC3E}">
        <p14:creationId xmlns:p14="http://schemas.microsoft.com/office/powerpoint/2010/main" val="3523613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2</a:t>
            </a:fld>
            <a:endParaRPr lang="it-IT"/>
          </a:p>
        </p:txBody>
      </p:sp>
    </p:spTree>
    <p:extLst>
      <p:ext uri="{BB962C8B-B14F-4D97-AF65-F5344CB8AC3E}">
        <p14:creationId xmlns:p14="http://schemas.microsoft.com/office/powerpoint/2010/main" val="3332213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3</a:t>
            </a:fld>
            <a:endParaRPr lang="it-IT"/>
          </a:p>
        </p:txBody>
      </p:sp>
    </p:spTree>
    <p:extLst>
      <p:ext uri="{BB962C8B-B14F-4D97-AF65-F5344CB8AC3E}">
        <p14:creationId xmlns:p14="http://schemas.microsoft.com/office/powerpoint/2010/main" val="2163235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4</a:t>
            </a:fld>
            <a:endParaRPr lang="it-IT"/>
          </a:p>
        </p:txBody>
      </p:sp>
    </p:spTree>
    <p:extLst>
      <p:ext uri="{BB962C8B-B14F-4D97-AF65-F5344CB8AC3E}">
        <p14:creationId xmlns:p14="http://schemas.microsoft.com/office/powerpoint/2010/main" val="2468798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5</a:t>
            </a:fld>
            <a:endParaRPr lang="it-IT"/>
          </a:p>
        </p:txBody>
      </p:sp>
    </p:spTree>
    <p:extLst>
      <p:ext uri="{BB962C8B-B14F-4D97-AF65-F5344CB8AC3E}">
        <p14:creationId xmlns:p14="http://schemas.microsoft.com/office/powerpoint/2010/main" val="2115711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6</a:t>
            </a:fld>
            <a:endParaRPr lang="it-IT"/>
          </a:p>
        </p:txBody>
      </p:sp>
    </p:spTree>
    <p:extLst>
      <p:ext uri="{BB962C8B-B14F-4D97-AF65-F5344CB8AC3E}">
        <p14:creationId xmlns:p14="http://schemas.microsoft.com/office/powerpoint/2010/main" val="828791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7</a:t>
            </a:fld>
            <a:endParaRPr lang="it-IT"/>
          </a:p>
        </p:txBody>
      </p:sp>
    </p:spTree>
    <p:extLst>
      <p:ext uri="{BB962C8B-B14F-4D97-AF65-F5344CB8AC3E}">
        <p14:creationId xmlns:p14="http://schemas.microsoft.com/office/powerpoint/2010/main" val="3985790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8</a:t>
            </a:fld>
            <a:endParaRPr lang="it-IT"/>
          </a:p>
        </p:txBody>
      </p:sp>
    </p:spTree>
    <p:extLst>
      <p:ext uri="{BB962C8B-B14F-4D97-AF65-F5344CB8AC3E}">
        <p14:creationId xmlns:p14="http://schemas.microsoft.com/office/powerpoint/2010/main" val="3654663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2ABA982-9B6F-4D5A-B44E-37FC667B82CF}" type="slidenum">
              <a:rPr lang="it-IT" smtClean="0"/>
              <a:t>9</a:t>
            </a:fld>
            <a:endParaRPr lang="it-IT"/>
          </a:p>
        </p:txBody>
      </p:sp>
    </p:spTree>
    <p:extLst>
      <p:ext uri="{BB962C8B-B14F-4D97-AF65-F5344CB8AC3E}">
        <p14:creationId xmlns:p14="http://schemas.microsoft.com/office/powerpoint/2010/main" val="3556768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EA9D66-1A1A-6DA3-80FC-9C97B8FF622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61ABD2A-A300-5DC9-0CA6-18C020BDD2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93B86D7B-59D9-E673-C351-B846EF275A84}"/>
              </a:ext>
            </a:extLst>
          </p:cNvPr>
          <p:cNvSpPr>
            <a:spLocks noGrp="1"/>
          </p:cNvSpPr>
          <p:nvPr>
            <p:ph type="dt" sz="half" idx="10"/>
          </p:nvPr>
        </p:nvSpPr>
        <p:spPr/>
        <p:txBody>
          <a:body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3F87C220-844D-2897-3C17-4AC369E9CBDC}"/>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60380D43-E692-0F60-17C9-97FAEEE17AA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04936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9B88D0-7775-8D49-F8D1-B7D08DFF53A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5A5C0C2-399B-F846-0BD9-2168F54DBBE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BCA3A08-8062-9830-2F86-098CCB9E5BA7}"/>
              </a:ext>
            </a:extLst>
          </p:cNvPr>
          <p:cNvSpPr>
            <a:spLocks noGrp="1"/>
          </p:cNvSpPr>
          <p:nvPr>
            <p:ph type="dt" sz="half" idx="10"/>
          </p:nvPr>
        </p:nvSpPr>
        <p:spPr/>
        <p:txBody>
          <a:body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FB5698FF-49DD-1D2E-F8C1-A7DE8B9D310C}"/>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2BE8EE42-3926-5CD0-8BA8-181C1FB84B4F}"/>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58161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DED9BE7-0F44-68D0-E547-18DBD3D0393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EADF3CA-E20F-28D2-35C9-AFD6BB718FA0}"/>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748445B-3B7E-E7B9-70D0-72102817383B}"/>
              </a:ext>
            </a:extLst>
          </p:cNvPr>
          <p:cNvSpPr>
            <a:spLocks noGrp="1"/>
          </p:cNvSpPr>
          <p:nvPr>
            <p:ph type="dt" sz="half" idx="10"/>
          </p:nvPr>
        </p:nvSpPr>
        <p:spPr/>
        <p:txBody>
          <a:body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9E093EFD-55A0-D001-073A-60D07E6E78AB}"/>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31336ABD-6AFA-A517-8EB3-2FDBA681622C}"/>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43825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2F7A0F-7ECB-3DFC-93E6-7B05F11362E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A6CF31D-175B-6784-5041-305A573DE8F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9686A3D-FEEA-A6DC-5B07-BFF54DA93C76}"/>
              </a:ext>
            </a:extLst>
          </p:cNvPr>
          <p:cNvSpPr>
            <a:spLocks noGrp="1"/>
          </p:cNvSpPr>
          <p:nvPr>
            <p:ph type="dt" sz="half" idx="10"/>
          </p:nvPr>
        </p:nvSpPr>
        <p:spPr/>
        <p:txBody>
          <a:body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BF804536-3405-915D-141D-2E5508BC685E}"/>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03C0264B-AADE-15D1-139A-B0E5ECABB24A}"/>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4902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C73B7-23FC-465E-9962-01DDFE5BC54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7668EDE-1579-1A15-6C45-F44BEBEBC1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4E70BDA-D594-A437-163B-EC2189A13235}"/>
              </a:ext>
            </a:extLst>
          </p:cNvPr>
          <p:cNvSpPr>
            <a:spLocks noGrp="1"/>
          </p:cNvSpPr>
          <p:nvPr>
            <p:ph type="dt" sz="half" idx="10"/>
          </p:nvPr>
        </p:nvSpPr>
        <p:spPr/>
        <p:txBody>
          <a:body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2445B5C0-FF70-E3A5-B016-2E02ABE9F1D4}"/>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23E71346-D1D5-4337-05BF-B7E7842C015E}"/>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75623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A4153B-9F99-648E-BF8B-0F6D7EBBBEA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898DD49-BFF2-AA76-9284-04C6F4234322}"/>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A7E65AD-565A-42C4-92ED-3054FC2CB09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5217992-98D1-D86E-862D-AF745EB12907}"/>
              </a:ext>
            </a:extLst>
          </p:cNvPr>
          <p:cNvSpPr>
            <a:spLocks noGrp="1"/>
          </p:cNvSpPr>
          <p:nvPr>
            <p:ph type="dt" sz="half" idx="10"/>
          </p:nvPr>
        </p:nvSpPr>
        <p:spPr/>
        <p:txBody>
          <a:bodyPr/>
          <a:lstStyle/>
          <a:p>
            <a:r>
              <a:rPr lang="it-IT"/>
              <a:t>Seregno, 18 febbraio 2020</a:t>
            </a:r>
            <a:endParaRPr lang="en-US" dirty="0"/>
          </a:p>
        </p:txBody>
      </p:sp>
      <p:sp>
        <p:nvSpPr>
          <p:cNvPr id="6" name="Segnaposto piè di pagina 5">
            <a:extLst>
              <a:ext uri="{FF2B5EF4-FFF2-40B4-BE49-F238E27FC236}">
                <a16:creationId xmlns:a16="http://schemas.microsoft.com/office/drawing/2014/main" id="{FD53A63D-1366-BBD2-05FD-16849110C0F8}"/>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5123F691-BEA6-DC7E-2A39-E6AA25211F2D}"/>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50235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A603D7-A91E-B0AC-3E66-D0867DDE8EF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45F0661-317D-C9C2-A672-853109E1A6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ECDD37B-7F80-B094-54BA-E6FF9B11EB4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2226360-690B-D50B-58DC-D321BCA456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6F837022-8877-B1F4-CC53-5F87C924B6E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E6AED3B-121C-0062-7585-6F967D764C76}"/>
              </a:ext>
            </a:extLst>
          </p:cNvPr>
          <p:cNvSpPr>
            <a:spLocks noGrp="1"/>
          </p:cNvSpPr>
          <p:nvPr>
            <p:ph type="dt" sz="half" idx="10"/>
          </p:nvPr>
        </p:nvSpPr>
        <p:spPr/>
        <p:txBody>
          <a:bodyPr/>
          <a:lstStyle/>
          <a:p>
            <a:r>
              <a:rPr lang="it-IT"/>
              <a:t>Seregno, 18 febbraio 2020</a:t>
            </a:r>
            <a:endParaRPr lang="en-US" dirty="0"/>
          </a:p>
        </p:txBody>
      </p:sp>
      <p:sp>
        <p:nvSpPr>
          <p:cNvPr id="8" name="Segnaposto piè di pagina 7">
            <a:extLst>
              <a:ext uri="{FF2B5EF4-FFF2-40B4-BE49-F238E27FC236}">
                <a16:creationId xmlns:a16="http://schemas.microsoft.com/office/drawing/2014/main" id="{177FFDE0-FD46-90BE-C316-00DF040B8905}"/>
              </a:ext>
            </a:extLst>
          </p:cNvPr>
          <p:cNvSpPr>
            <a:spLocks noGrp="1"/>
          </p:cNvSpPr>
          <p:nvPr>
            <p:ph type="ftr" sz="quarter" idx="11"/>
          </p:nvPr>
        </p:nvSpPr>
        <p:spPr/>
        <p:txBody>
          <a:bodyPr/>
          <a:lstStyle/>
          <a:p>
            <a:endParaRPr lang="en-US" dirty="0"/>
          </a:p>
        </p:txBody>
      </p:sp>
      <p:sp>
        <p:nvSpPr>
          <p:cNvPr id="9" name="Segnaposto numero diapositiva 8">
            <a:extLst>
              <a:ext uri="{FF2B5EF4-FFF2-40B4-BE49-F238E27FC236}">
                <a16:creationId xmlns:a16="http://schemas.microsoft.com/office/drawing/2014/main" id="{F8333B12-1123-C141-45E8-B9EF26850069}"/>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7344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DCEF7F-C314-B2CC-05E1-83DFA08EDC5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6CD418A-99E0-A6AD-A1F6-62D4EB46C76A}"/>
              </a:ext>
            </a:extLst>
          </p:cNvPr>
          <p:cNvSpPr>
            <a:spLocks noGrp="1"/>
          </p:cNvSpPr>
          <p:nvPr>
            <p:ph type="dt" sz="half" idx="10"/>
          </p:nvPr>
        </p:nvSpPr>
        <p:spPr/>
        <p:txBody>
          <a:bodyPr/>
          <a:lstStyle/>
          <a:p>
            <a:r>
              <a:rPr lang="it-IT"/>
              <a:t>Seregno, 18 febbraio 2020</a:t>
            </a:r>
            <a:endParaRPr lang="en-US" dirty="0"/>
          </a:p>
        </p:txBody>
      </p:sp>
      <p:sp>
        <p:nvSpPr>
          <p:cNvPr id="4" name="Segnaposto piè di pagina 3">
            <a:extLst>
              <a:ext uri="{FF2B5EF4-FFF2-40B4-BE49-F238E27FC236}">
                <a16:creationId xmlns:a16="http://schemas.microsoft.com/office/drawing/2014/main" id="{04679D92-0F79-FFC9-BBFA-AFCFD28B898E}"/>
              </a:ext>
            </a:extLst>
          </p:cNvPr>
          <p:cNvSpPr>
            <a:spLocks noGrp="1"/>
          </p:cNvSpPr>
          <p:nvPr>
            <p:ph type="ftr" sz="quarter" idx="11"/>
          </p:nvPr>
        </p:nvSpPr>
        <p:spPr/>
        <p:txBody>
          <a:bodyPr/>
          <a:lstStyle/>
          <a:p>
            <a:endParaRPr lang="en-US" dirty="0"/>
          </a:p>
        </p:txBody>
      </p:sp>
      <p:sp>
        <p:nvSpPr>
          <p:cNvPr id="5" name="Segnaposto numero diapositiva 4">
            <a:extLst>
              <a:ext uri="{FF2B5EF4-FFF2-40B4-BE49-F238E27FC236}">
                <a16:creationId xmlns:a16="http://schemas.microsoft.com/office/drawing/2014/main" id="{1A96BF59-1DE5-25E4-04E2-E69A297B61A5}"/>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26599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0A4F8A1-2314-73FC-60C1-4CF1633C11C3}"/>
              </a:ext>
            </a:extLst>
          </p:cNvPr>
          <p:cNvSpPr>
            <a:spLocks noGrp="1"/>
          </p:cNvSpPr>
          <p:nvPr>
            <p:ph type="dt" sz="half" idx="10"/>
          </p:nvPr>
        </p:nvSpPr>
        <p:spPr/>
        <p:txBody>
          <a:bodyPr/>
          <a:lstStyle/>
          <a:p>
            <a:r>
              <a:rPr lang="it-IT"/>
              <a:t>Seregno, 18 febbraio 2020</a:t>
            </a:r>
            <a:endParaRPr lang="en-US" dirty="0"/>
          </a:p>
        </p:txBody>
      </p:sp>
      <p:sp>
        <p:nvSpPr>
          <p:cNvPr id="3" name="Segnaposto piè di pagina 2">
            <a:extLst>
              <a:ext uri="{FF2B5EF4-FFF2-40B4-BE49-F238E27FC236}">
                <a16:creationId xmlns:a16="http://schemas.microsoft.com/office/drawing/2014/main" id="{6F5BFCCE-5577-AC1B-53B3-F015C0D9C7E3}"/>
              </a:ext>
            </a:extLst>
          </p:cNvPr>
          <p:cNvSpPr>
            <a:spLocks noGrp="1"/>
          </p:cNvSpPr>
          <p:nvPr>
            <p:ph type="ftr" sz="quarter" idx="11"/>
          </p:nvPr>
        </p:nvSpPr>
        <p:spPr/>
        <p:txBody>
          <a:bodyPr/>
          <a:lstStyle/>
          <a:p>
            <a:endParaRPr lang="en-US" dirty="0"/>
          </a:p>
        </p:txBody>
      </p:sp>
      <p:sp>
        <p:nvSpPr>
          <p:cNvPr id="4" name="Segnaposto numero diapositiva 3">
            <a:extLst>
              <a:ext uri="{FF2B5EF4-FFF2-40B4-BE49-F238E27FC236}">
                <a16:creationId xmlns:a16="http://schemas.microsoft.com/office/drawing/2014/main" id="{BF7FD47E-3B61-67A2-F795-5FCE800FA0B0}"/>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77066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23FE0-C1A4-DBFC-06C7-FEFE6D595E3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DFD849D-A865-1806-3FF7-A7E168C406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AD79050-2331-1609-95E9-3900589E31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83E79F7-E05B-1AD5-5E1F-CC66BDA2AB57}"/>
              </a:ext>
            </a:extLst>
          </p:cNvPr>
          <p:cNvSpPr>
            <a:spLocks noGrp="1"/>
          </p:cNvSpPr>
          <p:nvPr>
            <p:ph type="dt" sz="half" idx="10"/>
          </p:nvPr>
        </p:nvSpPr>
        <p:spPr/>
        <p:txBody>
          <a:bodyPr/>
          <a:lstStyle/>
          <a:p>
            <a:r>
              <a:rPr lang="it-IT"/>
              <a:t>Seregno, 18 febbraio 2020</a:t>
            </a:r>
            <a:endParaRPr lang="en-US" dirty="0"/>
          </a:p>
        </p:txBody>
      </p:sp>
      <p:sp>
        <p:nvSpPr>
          <p:cNvPr id="6" name="Segnaposto piè di pagina 5">
            <a:extLst>
              <a:ext uri="{FF2B5EF4-FFF2-40B4-BE49-F238E27FC236}">
                <a16:creationId xmlns:a16="http://schemas.microsoft.com/office/drawing/2014/main" id="{59F15F60-2B7E-B8CB-4EFD-8EF61B81265E}"/>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F18FD095-20D7-76BA-E003-D9AF9988E9CE}"/>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24208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59C295-9A19-B8FD-56F2-2CC5645D1E9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E27D0AE-5A58-2EFD-85B2-8B4FDFBA85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83047B5-D12C-FE1C-34B1-D3312AE05A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0B761F0-BF0B-A136-0BDB-64DD459D5898}"/>
              </a:ext>
            </a:extLst>
          </p:cNvPr>
          <p:cNvSpPr>
            <a:spLocks noGrp="1"/>
          </p:cNvSpPr>
          <p:nvPr>
            <p:ph type="dt" sz="half" idx="10"/>
          </p:nvPr>
        </p:nvSpPr>
        <p:spPr/>
        <p:txBody>
          <a:bodyPr/>
          <a:lstStyle/>
          <a:p>
            <a:r>
              <a:rPr lang="it-IT"/>
              <a:t>Seregno, 18 febbraio 2020</a:t>
            </a:r>
            <a:endParaRPr lang="en-US" dirty="0"/>
          </a:p>
        </p:txBody>
      </p:sp>
      <p:sp>
        <p:nvSpPr>
          <p:cNvPr id="6" name="Segnaposto piè di pagina 5">
            <a:extLst>
              <a:ext uri="{FF2B5EF4-FFF2-40B4-BE49-F238E27FC236}">
                <a16:creationId xmlns:a16="http://schemas.microsoft.com/office/drawing/2014/main" id="{E188DCDD-FE41-A574-A666-E68E4867030F}"/>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1AF2E8AB-58CD-E45C-58D4-49EE17A7BBFD}"/>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647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DCC8AFF-1011-9F6D-0CB9-6D0B5A7885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F18038B-DAFE-D9E5-98D4-331D081466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038C96-C65D-EBAC-B336-F9C9F23AF4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it-IT"/>
              <a:t>Seregno, 18 febbraio 2020</a:t>
            </a:r>
            <a:endParaRPr lang="en-US" dirty="0"/>
          </a:p>
        </p:txBody>
      </p:sp>
      <p:sp>
        <p:nvSpPr>
          <p:cNvPr id="5" name="Segnaposto piè di pagina 4">
            <a:extLst>
              <a:ext uri="{FF2B5EF4-FFF2-40B4-BE49-F238E27FC236}">
                <a16:creationId xmlns:a16="http://schemas.microsoft.com/office/drawing/2014/main" id="{505CBB93-A337-66E6-36C4-7E6100AA88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egnaposto numero diapositiva 5">
            <a:extLst>
              <a:ext uri="{FF2B5EF4-FFF2-40B4-BE49-F238E27FC236}">
                <a16:creationId xmlns:a16="http://schemas.microsoft.com/office/drawing/2014/main" id="{873E53EC-AFD0-D9D3-0608-71E356C00D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86580118"/>
      </p:ext>
    </p:extLst>
  </p:cSld>
  <p:clrMap bg1="lt1" tx1="dk1" bg2="lt2" tx2="dk2" accent1="accent1" accent2="accent2" accent3="accent3" accent4="accent4" accent5="accent5" accent6="accent6" hlink="hlink" folHlink="folHlink"/>
  <p:sldLayoutIdLst>
    <p:sldLayoutId id="2147484068" r:id="rId1"/>
    <p:sldLayoutId id="2147484069" r:id="rId2"/>
    <p:sldLayoutId id="2147484070" r:id="rId3"/>
    <p:sldLayoutId id="2147484071" r:id="rId4"/>
    <p:sldLayoutId id="2147484072" r:id="rId5"/>
    <p:sldLayoutId id="2147484073" r:id="rId6"/>
    <p:sldLayoutId id="2147484074" r:id="rId7"/>
    <p:sldLayoutId id="2147484075" r:id="rId8"/>
    <p:sldLayoutId id="2147484076" r:id="rId9"/>
    <p:sldLayoutId id="2147484077" r:id="rId10"/>
    <p:sldLayoutId id="214748407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ttangolo 15">
            <a:extLst>
              <a:ext uri="{FF2B5EF4-FFF2-40B4-BE49-F238E27FC236}">
                <a16:creationId xmlns:a16="http://schemas.microsoft.com/office/drawing/2014/main" id="{226C1642-B9BC-1EE2-29E2-55650AD8D231}"/>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3" name="Sottotitolo 2"/>
          <p:cNvSpPr>
            <a:spLocks noGrp="1"/>
          </p:cNvSpPr>
          <p:nvPr>
            <p:ph type="subTitle" idx="1"/>
          </p:nvPr>
        </p:nvSpPr>
        <p:spPr>
          <a:xfrm>
            <a:off x="1284110" y="5028798"/>
            <a:ext cx="9042967" cy="1535220"/>
          </a:xfrm>
          <a:effectLst>
            <a:outerShdw blurRad="50800" dist="38100" dir="16200000" rotWithShape="0">
              <a:prstClr val="black">
                <a:alpha val="40000"/>
              </a:prstClr>
            </a:outerShdw>
          </a:effectLst>
          <a:scene3d>
            <a:camera prst="orthographicFront"/>
            <a:lightRig rig="threePt" dir="t"/>
          </a:scene3d>
          <a:sp3d>
            <a:bevelT w="165100" prst="coolSlant"/>
          </a:sp3d>
        </p:spPr>
        <p:txBody>
          <a:bodyPr>
            <a:normAutofit/>
          </a:bodyPr>
          <a:lstStyle/>
          <a:p>
            <a:pPr algn="ctr">
              <a:spcBef>
                <a:spcPts val="600"/>
              </a:spcBef>
            </a:pPr>
            <a:r>
              <a:rPr lang="it-IT" sz="2800" b="1" cap="none" dirty="0">
                <a:effectLst>
                  <a:outerShdw blurRad="38100" dist="38100" dir="2700000" algn="tl">
                    <a:srgbClr val="000000">
                      <a:alpha val="43137"/>
                    </a:srgbClr>
                  </a:outerShdw>
                </a:effectLst>
              </a:rPr>
              <a:t>Relazione dell’avv. Prof. Bruno SANTAMARIA </a:t>
            </a:r>
          </a:p>
        </p:txBody>
      </p:sp>
      <p:sp>
        <p:nvSpPr>
          <p:cNvPr id="15" name="Segnaposto numero diapositiva 9">
            <a:extLst>
              <a:ext uri="{FF2B5EF4-FFF2-40B4-BE49-F238E27FC236}">
                <a16:creationId xmlns:a16="http://schemas.microsoft.com/office/drawing/2014/main" id="{34DB2C3E-BC22-EA90-B07A-01CFEAF388BD}"/>
              </a:ext>
            </a:extLst>
          </p:cNvPr>
          <p:cNvSpPr>
            <a:spLocks noGrp="1"/>
          </p:cNvSpPr>
          <p:nvPr>
            <p:ph type="sldNum" sz="quarter" idx="12"/>
          </p:nvPr>
        </p:nvSpPr>
        <p:spPr>
          <a:xfrm>
            <a:off x="9062010" y="212943"/>
            <a:ext cx="2743200" cy="365125"/>
          </a:xfrm>
        </p:spPr>
        <p:txBody>
          <a:bodyPr/>
          <a:lstStyle/>
          <a:p>
            <a:r>
              <a:rPr lang="en-US" sz="2400" dirty="0">
                <a:latin typeface="Aharoni" panose="02010803020104030203" pitchFamily="2" charset="-79"/>
                <a:cs typeface="Aharoni" panose="02010803020104030203" pitchFamily="2" charset="-79"/>
              </a:rPr>
              <a:t>1</a:t>
            </a:r>
          </a:p>
        </p:txBody>
      </p:sp>
      <p:sp>
        <p:nvSpPr>
          <p:cNvPr id="8" name="CasellaDiTesto 7"/>
          <p:cNvSpPr txBox="1"/>
          <p:nvPr/>
        </p:nvSpPr>
        <p:spPr>
          <a:xfrm>
            <a:off x="1937682" y="5879822"/>
            <a:ext cx="7735824" cy="400110"/>
          </a:xfrm>
          <a:prstGeom prst="rect">
            <a:avLst/>
          </a:prstGeom>
          <a:noFill/>
        </p:spPr>
        <p:txBody>
          <a:bodyPr wrap="square" rtlCol="0">
            <a:spAutoFit/>
          </a:bodyPr>
          <a:lstStyle/>
          <a:p>
            <a:pPr algn="ctr"/>
            <a:r>
              <a:rPr lang="it-IT" sz="2000" b="1" i="1" spc="300" dirty="0">
                <a:solidFill>
                  <a:schemeClr val="bg2">
                    <a:lumMod val="50000"/>
                  </a:schemeClr>
                </a:solidFill>
                <a:effectLst>
                  <a:outerShdw blurRad="38100" dist="38100" dir="2700000" algn="tl">
                    <a:srgbClr val="000000">
                      <a:alpha val="43137"/>
                    </a:srgbClr>
                  </a:outerShdw>
                </a:effectLst>
              </a:rPr>
              <a:t>Monza, 2 Marzo 2023</a:t>
            </a:r>
          </a:p>
        </p:txBody>
      </p:sp>
      <p:cxnSp>
        <p:nvCxnSpPr>
          <p:cNvPr id="6" name="Connettore diritto 5">
            <a:extLst>
              <a:ext uri="{FF2B5EF4-FFF2-40B4-BE49-F238E27FC236}">
                <a16:creationId xmlns:a16="http://schemas.microsoft.com/office/drawing/2014/main" id="{6CDC95CE-A59F-430F-B795-406C33518144}"/>
              </a:ext>
            </a:extLst>
          </p:cNvPr>
          <p:cNvCxnSpPr/>
          <p:nvPr/>
        </p:nvCxnSpPr>
        <p:spPr>
          <a:xfrm>
            <a:off x="3271545" y="4543395"/>
            <a:ext cx="5068096"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5" name="Sottotitolo 2">
            <a:extLst>
              <a:ext uri="{FF2B5EF4-FFF2-40B4-BE49-F238E27FC236}">
                <a16:creationId xmlns:a16="http://schemas.microsoft.com/office/drawing/2014/main" id="{83622DF5-3AB5-CB92-5116-4908967B3558}"/>
              </a:ext>
            </a:extLst>
          </p:cNvPr>
          <p:cNvSpPr txBox="1">
            <a:spLocks/>
          </p:cNvSpPr>
          <p:nvPr/>
        </p:nvSpPr>
        <p:spPr>
          <a:xfrm>
            <a:off x="1346254" y="2582663"/>
            <a:ext cx="9042967" cy="15352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600"/>
              </a:spcBef>
            </a:pPr>
            <a:r>
              <a:rPr lang="it-IT" sz="2000" b="1" dirty="0">
                <a:solidFill>
                  <a:schemeClr val="bg2">
                    <a:lumMod val="50000"/>
                  </a:schemeClr>
                </a:solidFill>
                <a:effectLst>
                  <a:outerShdw blurRad="38100" dist="38100" dir="2700000" algn="tl">
                    <a:srgbClr val="000000">
                      <a:alpha val="43137"/>
                    </a:srgbClr>
                  </a:outerShdw>
                </a:effectLst>
                <a:latin typeface="Century Gothic" panose="020B0502020202020204" pitchFamily="34" charset="0"/>
              </a:rPr>
              <a:t>COMMISSIONE URBANISTICA E TERRITORIO</a:t>
            </a:r>
          </a:p>
        </p:txBody>
      </p:sp>
      <p:sp>
        <p:nvSpPr>
          <p:cNvPr id="11" name="CasellaDiTesto 10">
            <a:extLst>
              <a:ext uri="{FF2B5EF4-FFF2-40B4-BE49-F238E27FC236}">
                <a16:creationId xmlns:a16="http://schemas.microsoft.com/office/drawing/2014/main" id="{2321D479-EEC1-E29C-E366-1A6D39FB92C7}"/>
              </a:ext>
            </a:extLst>
          </p:cNvPr>
          <p:cNvSpPr txBox="1"/>
          <p:nvPr/>
        </p:nvSpPr>
        <p:spPr>
          <a:xfrm>
            <a:off x="1346254" y="3203244"/>
            <a:ext cx="9855790" cy="861774"/>
          </a:xfrm>
          <a:prstGeom prst="rect">
            <a:avLst/>
          </a:prstGeom>
          <a:noFill/>
        </p:spPr>
        <p:txBody>
          <a:bodyPr wrap="square">
            <a:spAutoFit/>
          </a:bodyPr>
          <a:lstStyle/>
          <a:p>
            <a:r>
              <a:rPr lang="it-IT" sz="2500" b="1" dirty="0">
                <a:solidFill>
                  <a:srgbClr val="C00000"/>
                </a:solidFill>
                <a:effectLst>
                  <a:outerShdw blurRad="38100" dist="38100" dir="2700000" algn="tl">
                    <a:srgbClr val="000000">
                      <a:alpha val="43137"/>
                    </a:srgbClr>
                  </a:outerShdw>
                </a:effectLst>
                <a:latin typeface="Century Gothic" panose="020B0502020202020204" pitchFamily="34" charset="0"/>
              </a:rPr>
              <a:t>IL DESTINO DEI DIRITTI EDIFICATORI NON ANCORA REALIZZATI NEL CASO DI DECADENZA DELLA  CONVENZIONE URBANISTICA</a:t>
            </a:r>
            <a:endParaRPr lang="it-IT" sz="2500" dirty="0"/>
          </a:p>
        </p:txBody>
      </p:sp>
      <p:pic>
        <p:nvPicPr>
          <p:cNvPr id="1028" name="Picture 4" descr="ESITO CONCORSO “ARCHITETTURE SOSTENIBILI - INNOVAZIONE TECNICA E QUALITA'  FORMALE” | Ordine Architetti MB">
            <a:extLst>
              <a:ext uri="{FF2B5EF4-FFF2-40B4-BE49-F238E27FC236}">
                <a16:creationId xmlns:a16="http://schemas.microsoft.com/office/drawing/2014/main" id="{6097CDC7-556E-07F5-95D0-14FBDDBA54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3741" y="468648"/>
            <a:ext cx="3583820" cy="2063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6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E4C3D7BE-DB70-D7A1-9F39-3BD8DFF0DE3D}"/>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Segnaposto numero diapositiva 9"/>
          <p:cNvSpPr>
            <a:spLocks noGrp="1"/>
          </p:cNvSpPr>
          <p:nvPr>
            <p:ph type="sldNum" sz="quarter" idx="12"/>
          </p:nvPr>
        </p:nvSpPr>
        <p:spPr>
          <a:xfrm>
            <a:off x="8963025" y="6310176"/>
            <a:ext cx="2517775" cy="365125"/>
          </a:xfrm>
        </p:spPr>
        <p:txBody>
          <a:bodyPr/>
          <a:lstStyle/>
          <a:p>
            <a:endParaRPr lang="en-US" sz="2400" dirty="0">
              <a:latin typeface="Aharoni" panose="02010803020104030203" pitchFamily="2" charset="-79"/>
              <a:cs typeface="Aharoni" panose="02010803020104030203" pitchFamily="2" charset="-79"/>
            </a:endParaRPr>
          </a:p>
          <a:p>
            <a:endParaRPr lang="en-US" sz="2400" dirty="0">
              <a:latin typeface="Aharoni" panose="02010803020104030203" pitchFamily="2" charset="-79"/>
              <a:cs typeface="Aharoni" panose="02010803020104030203" pitchFamily="2" charset="-79"/>
            </a:endParaRPr>
          </a:p>
        </p:txBody>
      </p:sp>
      <p:sp>
        <p:nvSpPr>
          <p:cNvPr id="6" name="CasellaDiTesto 5">
            <a:extLst>
              <a:ext uri="{FF2B5EF4-FFF2-40B4-BE49-F238E27FC236}">
                <a16:creationId xmlns:a16="http://schemas.microsoft.com/office/drawing/2014/main" id="{FA3050B7-E17B-4B14-A0E6-D17BDFE147EC}"/>
              </a:ext>
            </a:extLst>
          </p:cNvPr>
          <p:cNvSpPr txBox="1"/>
          <p:nvPr/>
        </p:nvSpPr>
        <p:spPr>
          <a:xfrm>
            <a:off x="3470803" y="4249315"/>
            <a:ext cx="4505036" cy="430887"/>
          </a:xfrm>
          <a:prstGeom prst="rect">
            <a:avLst/>
          </a:prstGeom>
          <a:noFill/>
        </p:spPr>
        <p:txBody>
          <a:bodyPr wrap="square" rtlCol="0">
            <a:spAutoFit/>
          </a:bodyPr>
          <a:lstStyle/>
          <a:p>
            <a:pPr algn="ctr"/>
            <a:r>
              <a:rPr lang="it-IT" sz="2200" b="1" i="1" dirty="0">
                <a:effectLst>
                  <a:outerShdw blurRad="38100" dist="38100" dir="2700000" algn="tl">
                    <a:srgbClr val="000000">
                      <a:alpha val="43137"/>
                    </a:srgbClr>
                  </a:outerShdw>
                </a:effectLst>
              </a:rPr>
              <a:t>Avv. Prof. Bruno SANTAMARIA</a:t>
            </a:r>
          </a:p>
        </p:txBody>
      </p:sp>
      <p:sp>
        <p:nvSpPr>
          <p:cNvPr id="12" name="Rettangolo 11">
            <a:extLst>
              <a:ext uri="{FF2B5EF4-FFF2-40B4-BE49-F238E27FC236}">
                <a16:creationId xmlns:a16="http://schemas.microsoft.com/office/drawing/2014/main" id="{4B05E1A7-C29A-4922-941F-0EF7D934F06A}"/>
              </a:ext>
            </a:extLst>
          </p:cNvPr>
          <p:cNvSpPr/>
          <p:nvPr/>
        </p:nvSpPr>
        <p:spPr>
          <a:xfrm>
            <a:off x="2547612" y="2844224"/>
            <a:ext cx="6351419" cy="769441"/>
          </a:xfrm>
          <a:prstGeom prst="rect">
            <a:avLst/>
          </a:prstGeom>
          <a:noFill/>
          <a:effectLst>
            <a:softEdge rad="241300"/>
          </a:effectLst>
          <a:scene3d>
            <a:camera prst="orthographicFront"/>
            <a:lightRig rig="threePt" dir="t"/>
          </a:scene3d>
          <a:sp3d>
            <a:bevelT w="101600" prst="riblet"/>
          </a:sp3d>
        </p:spPr>
        <p:txBody>
          <a:bodyPr wrap="none" lIns="91440" tIns="45720" rIns="91440" bIns="45720">
            <a:spAutoFit/>
          </a:bodyPr>
          <a:lstStyle/>
          <a:p>
            <a:pPr algn="ctr"/>
            <a:r>
              <a:rPr lang="it-IT" sz="4400" b="1" dirty="0">
                <a:solidFill>
                  <a:srgbClr val="C00000"/>
                </a:solidFill>
                <a:effectLst>
                  <a:outerShdw blurRad="38100" dist="38100" dir="2700000" algn="tl">
                    <a:srgbClr val="000000">
                      <a:alpha val="43137"/>
                    </a:srgbClr>
                  </a:outerShdw>
                </a:effectLst>
                <a:latin typeface="Century Gothic" panose="020B0502020202020204" pitchFamily="34" charset="0"/>
              </a:rPr>
              <a:t>Grazie per l’attenzione</a:t>
            </a:r>
            <a:endParaRPr lang="it-IT" sz="4400" cap="none" spc="0" dirty="0">
              <a:ln w="0"/>
              <a:solidFill>
                <a:srgbClr val="FF0000"/>
              </a:solidFill>
              <a:effectLst>
                <a:outerShdw blurRad="38100" dist="38100" dir="2700000" algn="tl">
                  <a:srgbClr val="000000">
                    <a:alpha val="43137"/>
                  </a:srgbClr>
                </a:outerShdw>
              </a:effectLst>
            </a:endParaRPr>
          </a:p>
        </p:txBody>
      </p:sp>
      <p:pic>
        <p:nvPicPr>
          <p:cNvPr id="2" name="Picture 4" descr="ESITO CONCORSO “ARCHITETTURE SOSTENIBILI - INNOVAZIONE TECNICA E QUALITA'  FORMALE” | Ordine Architetti MB">
            <a:extLst>
              <a:ext uri="{FF2B5EF4-FFF2-40B4-BE49-F238E27FC236}">
                <a16:creationId xmlns:a16="http://schemas.microsoft.com/office/drawing/2014/main" id="{BB1BDCF1-EDE0-8646-4EDA-814E6C9C3C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7839" y="305957"/>
            <a:ext cx="3707984" cy="2135401"/>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C6A6E208-DA17-7210-AE6C-BF64FDA5687B}"/>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
        <p:nvSpPr>
          <p:cNvPr id="4" name="Segnaposto numero diapositiva 9">
            <a:extLst>
              <a:ext uri="{FF2B5EF4-FFF2-40B4-BE49-F238E27FC236}">
                <a16:creationId xmlns:a16="http://schemas.microsoft.com/office/drawing/2014/main" id="{633AB329-7E1A-4390-26B5-F553B40F6A30}"/>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10</a:t>
            </a:r>
          </a:p>
        </p:txBody>
      </p:sp>
    </p:spTree>
    <p:extLst>
      <p:ext uri="{BB962C8B-B14F-4D97-AF65-F5344CB8AC3E}">
        <p14:creationId xmlns:p14="http://schemas.microsoft.com/office/powerpoint/2010/main" val="267870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75378506-A70B-213E-B6A8-CDEBF897A3AA}"/>
              </a:ext>
            </a:extLst>
          </p:cNvPr>
          <p:cNvSpPr/>
          <p:nvPr/>
        </p:nvSpPr>
        <p:spPr>
          <a:xfrm>
            <a:off x="248880" y="212943"/>
            <a:ext cx="11694239" cy="6441416"/>
          </a:xfrm>
          <a:prstGeom prst="rect">
            <a:avLst/>
          </a:prstGeom>
          <a:ln w="41275" cmpd="sng">
            <a:solidFill>
              <a:srgbClr val="FFFF00">
                <a:alpha val="93000"/>
              </a:srgbClr>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7" name="CasellaDiTesto 6"/>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12" name="CasellaDiTesto 11">
            <a:extLst>
              <a:ext uri="{FF2B5EF4-FFF2-40B4-BE49-F238E27FC236}">
                <a16:creationId xmlns:a16="http://schemas.microsoft.com/office/drawing/2014/main" id="{AC2BD303-87E5-4323-8405-125439D2AE4B}"/>
              </a:ext>
            </a:extLst>
          </p:cNvPr>
          <p:cNvSpPr txBox="1"/>
          <p:nvPr/>
        </p:nvSpPr>
        <p:spPr>
          <a:xfrm>
            <a:off x="348672" y="200596"/>
            <a:ext cx="10852728" cy="1796582"/>
          </a:xfrm>
          <a:prstGeom prst="rect">
            <a:avLst/>
          </a:prstGeom>
          <a:noFill/>
        </p:spPr>
        <p:txBody>
          <a:bodyPr wrap="square" rtlCol="0">
            <a:spAutoFit/>
          </a:bodyPr>
          <a:lstStyle/>
          <a:p>
            <a:pPr marL="0" indent="0" algn="ctr">
              <a:lnSpc>
                <a:spcPct val="150000"/>
              </a:lnSpc>
              <a:spcAft>
                <a:spcPts val="600"/>
              </a:spcAft>
              <a:buNone/>
            </a:pPr>
            <a:r>
              <a:rPr lang="it-IT" sz="2400" b="1" dirty="0">
                <a:solidFill>
                  <a:srgbClr val="C00000"/>
                </a:solidFill>
                <a:effectLst>
                  <a:outerShdw blurRad="38100" dist="38100" dir="2700000" algn="tl">
                    <a:srgbClr val="000000">
                      <a:alpha val="43137"/>
                    </a:srgbClr>
                  </a:outerShdw>
                </a:effectLst>
                <a:latin typeface="Century Gothic" panose="020B0502020202020204" pitchFamily="34" charset="0"/>
              </a:rPr>
              <a:t>ART. 28</a:t>
            </a:r>
          </a:p>
          <a:p>
            <a:pPr marL="0" indent="0" algn="ctr">
              <a:lnSpc>
                <a:spcPct val="150000"/>
              </a:lnSpc>
              <a:spcAft>
                <a:spcPts val="600"/>
              </a:spcAft>
              <a:buNone/>
            </a:pPr>
            <a:r>
              <a:rPr lang="it-IT" sz="2400" b="1" dirty="0">
                <a:solidFill>
                  <a:srgbClr val="C00000"/>
                </a:solidFill>
                <a:effectLst>
                  <a:outerShdw blurRad="38100" dist="38100" dir="2700000" algn="tl">
                    <a:srgbClr val="000000">
                      <a:alpha val="43137"/>
                    </a:srgbClr>
                  </a:outerShdw>
                </a:effectLst>
                <a:latin typeface="Century Gothic" panose="020B0502020202020204" pitchFamily="34" charset="0"/>
              </a:rPr>
              <a:t>L.U. 1150/1942 </a:t>
            </a:r>
          </a:p>
          <a:p>
            <a:pPr marL="0" indent="0" algn="ctr">
              <a:lnSpc>
                <a:spcPct val="150000"/>
              </a:lnSpc>
              <a:spcAft>
                <a:spcPts val="600"/>
              </a:spcAft>
              <a:buNone/>
            </a:pPr>
            <a:endParaRPr lang="it-IT" sz="2200" b="1" dirty="0">
              <a:solidFill>
                <a:srgbClr val="000000"/>
              </a:solidFill>
              <a:latin typeface="Century Gothic" panose="020B0502020202020204" pitchFamily="34" charset="0"/>
              <a:ea typeface="Times New Roman" panose="02020603050405020304" pitchFamily="18" charset="0"/>
            </a:endParaRPr>
          </a:p>
        </p:txBody>
      </p:sp>
      <p:graphicFrame>
        <p:nvGraphicFramePr>
          <p:cNvPr id="13" name="Tabella 12">
            <a:extLst>
              <a:ext uri="{FF2B5EF4-FFF2-40B4-BE49-F238E27FC236}">
                <a16:creationId xmlns:a16="http://schemas.microsoft.com/office/drawing/2014/main" id="{516BBB4A-1802-460E-9139-4D92A3D778D7}"/>
              </a:ext>
            </a:extLst>
          </p:cNvPr>
          <p:cNvGraphicFramePr>
            <a:graphicFrameLocks noGrp="1"/>
          </p:cNvGraphicFramePr>
          <p:nvPr>
            <p:extLst>
              <p:ext uri="{D42A27DB-BD31-4B8C-83A1-F6EECF244321}">
                <p14:modId xmlns:p14="http://schemas.microsoft.com/office/powerpoint/2010/main" val="1527734808"/>
              </p:ext>
            </p:extLst>
          </p:nvPr>
        </p:nvGraphicFramePr>
        <p:xfrm>
          <a:off x="541538" y="1480536"/>
          <a:ext cx="10856537" cy="3977289"/>
        </p:xfrm>
        <a:graphic>
          <a:graphicData uri="http://schemas.openxmlformats.org/drawingml/2006/table">
            <a:tbl>
              <a:tblPr/>
              <a:tblGrid>
                <a:gridCol w="10856537">
                  <a:extLst>
                    <a:ext uri="{9D8B030D-6E8A-4147-A177-3AD203B41FA5}">
                      <a16:colId xmlns:a16="http://schemas.microsoft.com/office/drawing/2014/main" val="1813053732"/>
                    </a:ext>
                  </a:extLst>
                </a:gridCol>
              </a:tblGrid>
              <a:tr h="3977289">
                <a:tc>
                  <a:txBody>
                    <a:bodyPr/>
                    <a:lstStyle/>
                    <a:p>
                      <a:pPr marL="0" indent="0" algn="just">
                        <a:lnSpc>
                          <a:spcPct val="150000"/>
                        </a:lnSpc>
                        <a:spcAft>
                          <a:spcPts val="600"/>
                        </a:spcAft>
                        <a:buFont typeface="+mj-lt"/>
                        <a:buNone/>
                      </a:pPr>
                      <a:r>
                        <a:rPr lang="it-IT" sz="1600" b="0" i="0" u="sng" kern="1200" dirty="0">
                          <a:solidFill>
                            <a:schemeClr val="tx1"/>
                          </a:solidFill>
                          <a:effectLst/>
                          <a:latin typeface="+mj-lt"/>
                          <a:ea typeface="+mn-ea"/>
                          <a:cs typeface="+mn-cs"/>
                        </a:rPr>
                        <a:t>Lottizzazione di aree </a:t>
                      </a:r>
                    </a:p>
                    <a:p>
                      <a:pPr marL="0" indent="0" algn="just">
                        <a:lnSpc>
                          <a:spcPct val="150000"/>
                        </a:lnSpc>
                        <a:spcAft>
                          <a:spcPts val="600"/>
                        </a:spcAft>
                        <a:buFont typeface="+mj-lt"/>
                        <a:buNone/>
                      </a:pPr>
                      <a:r>
                        <a:rPr lang="it-IT" sz="1600" b="0" i="1" kern="1200" dirty="0">
                          <a:solidFill>
                            <a:schemeClr val="tx1"/>
                          </a:solidFill>
                          <a:effectLst/>
                          <a:latin typeface="+mj-lt"/>
                          <a:ea typeface="+mn-ea"/>
                          <a:cs typeface="+mn-cs"/>
                        </a:rPr>
                        <a:t>Fino a quando non sia approvato il piano regolatore particolareggiato è vietato di procedere a lottizzazione dei terreni a scopo edilizio senza la preventiva autorizzazione del Comune. Approvato il piano particolareggiato il podestà ha facoltà di invitare i proprietari di aree fabbricabili esistenti nei singoli isolati, che non siano stati già lottizzati nello stesso piano particolareggiato, a presentare entro un congruo termine, un progetto di lottizzazione tra loro concordato, che assicuri la razionale utilizzazione delle aree stesse. Se essi non aderiscano, provvede alla compilazione di ufficio. Il progetto di lottizzazione approvato con le modificazioni che l’Autorità comunale abbia ritenuto di apportare è notificato per mezzo del messo comunale ai proprietari delle aree fabbricabili con invito a dichiarare, entro 30 giorni dalla notifica, se l’accettino. Ove manchi tale accettazione, il podestà ha facoltà di variare il progetto di lottizzazione in conformità alle richieste degli interessati o di procedere alla espropriazione delle aree.</a:t>
                      </a:r>
                      <a:endParaRPr lang="it-IT" sz="1900" i="1" dirty="0">
                        <a:solidFill>
                          <a:schemeClr val="tx1"/>
                        </a:solidFill>
                        <a:effectLst/>
                        <a:latin typeface="+mj-lt"/>
                        <a:ea typeface="Times New Roman" panose="02020603050405020304" pitchFamily="18"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extLst>
                  <a:ext uri="{0D108BD9-81ED-4DB2-BD59-A6C34878D82A}">
                    <a16:rowId xmlns:a16="http://schemas.microsoft.com/office/drawing/2014/main" val="635047790"/>
                  </a:ext>
                </a:extLst>
              </a:tr>
            </a:tbl>
          </a:graphicData>
        </a:graphic>
      </p:graphicFrame>
      <p:sp>
        <p:nvSpPr>
          <p:cNvPr id="2" name="Segnaposto numero diapositiva 9">
            <a:extLst>
              <a:ext uri="{FF2B5EF4-FFF2-40B4-BE49-F238E27FC236}">
                <a16:creationId xmlns:a16="http://schemas.microsoft.com/office/drawing/2014/main" id="{977A37FE-34BB-4B62-233F-DBF99A5BFFF0}"/>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2</a:t>
            </a:r>
          </a:p>
        </p:txBody>
      </p:sp>
      <p:sp>
        <p:nvSpPr>
          <p:cNvPr id="3" name="CasellaDiTesto 2">
            <a:extLst>
              <a:ext uri="{FF2B5EF4-FFF2-40B4-BE49-F238E27FC236}">
                <a16:creationId xmlns:a16="http://schemas.microsoft.com/office/drawing/2014/main" id="{9744001D-E9E5-DEAB-2D1B-729A5AC02DE3}"/>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1794421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B83FFE6E-1E06-0D26-6228-FA478A6EC55E}"/>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IL PERMESSO DI COSTRUIRE CONVENZIONATO</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3</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2615257023"/>
              </p:ext>
            </p:extLst>
          </p:nvPr>
        </p:nvGraphicFramePr>
        <p:xfrm>
          <a:off x="667731" y="750490"/>
          <a:ext cx="10856537" cy="5485157"/>
        </p:xfrm>
        <a:graphic>
          <a:graphicData uri="http://schemas.openxmlformats.org/drawingml/2006/table">
            <a:tbl>
              <a:tblPr/>
              <a:tblGrid>
                <a:gridCol w="10856537">
                  <a:extLst>
                    <a:ext uri="{9D8B030D-6E8A-4147-A177-3AD203B41FA5}">
                      <a16:colId xmlns:a16="http://schemas.microsoft.com/office/drawing/2014/main" val="1813053732"/>
                    </a:ext>
                  </a:extLst>
                </a:gridCol>
              </a:tblGrid>
              <a:tr h="5485157">
                <a:tc>
                  <a:txBody>
                    <a:bodyPr/>
                    <a:lstStyle/>
                    <a:p>
                      <a:pPr marL="285750" indent="-285750">
                        <a:buFontTx/>
                        <a:buChar cha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ALTERNATIVA AL PIANO DI LOTTIZZAZIONE</a:t>
                      </a:r>
                    </a:p>
                    <a:p>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       Art. 28 bis T.U.E. (D.P.R. 380/01)</a:t>
                      </a:r>
                    </a:p>
                    <a:p>
                      <a:endPar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r>
                        <a:rPr lang="it-IT" sz="1400" b="0" i="1" kern="1200" dirty="0">
                          <a:solidFill>
                            <a:schemeClr val="tx1"/>
                          </a:solidFill>
                          <a:effectLst/>
                          <a:latin typeface="+mn-lt"/>
                          <a:ea typeface="+mn-ea"/>
                          <a:cs typeface="+mn-cs"/>
                        </a:rPr>
                        <a:t>(articolo introdotto dall'art. 17, comma 1, lettera q), legge n. 164 del 2014)</a:t>
                      </a:r>
                    </a:p>
                    <a:p>
                      <a:pPr algn="l"/>
                      <a:r>
                        <a:rPr lang="it-IT" sz="1400" b="0" i="1" kern="1200" dirty="0">
                          <a:solidFill>
                            <a:schemeClr val="tx1"/>
                          </a:solidFill>
                          <a:effectLst/>
                          <a:latin typeface="+mn-lt"/>
                          <a:ea typeface="+mn-ea"/>
                          <a:cs typeface="+mn-cs"/>
                        </a:rPr>
                        <a:t>1. Qualora le esigenze di urbanizzazione possano essere soddisfatte con una modalità semplificata, è possibile il rilascio di un permesso di costruire convenzionato.</a:t>
                      </a:r>
                    </a:p>
                    <a:p>
                      <a:pPr algn="l"/>
                      <a:r>
                        <a:rPr lang="it-IT" sz="1400" b="0" i="1" kern="1200" dirty="0">
                          <a:solidFill>
                            <a:schemeClr val="tx1"/>
                          </a:solidFill>
                          <a:effectLst/>
                          <a:latin typeface="+mn-lt"/>
                          <a:ea typeface="+mn-ea"/>
                          <a:cs typeface="+mn-cs"/>
                        </a:rPr>
                        <a:t>2. La convenzione, approvata con delibera del consiglio comunale, salva diversa previsione regionale, specifica gli obblighi, funzionali al soddisfacimento di un interesse pubblico, che il soggetto attuatore si assume ai fini di poter conseguire il rilascio del titolo edilizio, il quale resta la fonte di regolamento degli interessi.</a:t>
                      </a:r>
                    </a:p>
                    <a:p>
                      <a:pPr algn="l"/>
                      <a:r>
                        <a:rPr lang="it-IT" sz="1400" b="0" i="1" kern="1200" dirty="0">
                          <a:solidFill>
                            <a:schemeClr val="tx1"/>
                          </a:solidFill>
                          <a:effectLst/>
                          <a:latin typeface="+mn-lt"/>
                          <a:ea typeface="+mn-ea"/>
                          <a:cs typeface="+mn-cs"/>
                        </a:rPr>
                        <a:t>3. Sono, in particolare, soggetti alla stipula di convenzione:</a:t>
                      </a:r>
                    </a:p>
                    <a:p>
                      <a:pPr algn="l"/>
                      <a:r>
                        <a:rPr lang="it-IT" sz="1400" b="0" i="1" kern="1200" dirty="0">
                          <a:solidFill>
                            <a:schemeClr val="tx1"/>
                          </a:solidFill>
                          <a:latin typeface="+mn-lt"/>
                          <a:ea typeface="+mn-ea"/>
                          <a:cs typeface="+mn-cs"/>
                        </a:rPr>
                        <a:t>a) la cessione di aree anche al fine dell'utilizzo di diritti edificatori;</a:t>
                      </a:r>
                      <a:br>
                        <a:rPr lang="it-IT" sz="1400" b="0" i="1" kern="1200" dirty="0">
                          <a:solidFill>
                            <a:schemeClr val="tx1"/>
                          </a:solidFill>
                          <a:latin typeface="+mn-lt"/>
                          <a:ea typeface="+mn-ea"/>
                          <a:cs typeface="+mn-cs"/>
                        </a:rPr>
                      </a:br>
                      <a:r>
                        <a:rPr lang="it-IT" sz="1400" b="0" i="1" kern="1200" dirty="0">
                          <a:solidFill>
                            <a:schemeClr val="tx1"/>
                          </a:solidFill>
                          <a:latin typeface="+mn-lt"/>
                          <a:ea typeface="+mn-ea"/>
                          <a:cs typeface="+mn-cs"/>
                        </a:rPr>
                        <a:t>b) la realizzazione di opere di urbanizzazione fermo restando quanto previsto dall'articolo 32, comma 1, lettera g), del decreto legislativo 12 aprile 2006, n. 163 (ora art. 1, comma 2, lett. e) e art. 36, commi 3 e 4, d.lgs. n. 50 del 2016 - n.d.r.);</a:t>
                      </a:r>
                      <a:br>
                        <a:rPr lang="it-IT" sz="1400" b="0" i="1" kern="1200" dirty="0">
                          <a:solidFill>
                            <a:schemeClr val="tx1"/>
                          </a:solidFill>
                          <a:latin typeface="+mn-lt"/>
                          <a:ea typeface="+mn-ea"/>
                          <a:cs typeface="+mn-cs"/>
                        </a:rPr>
                      </a:br>
                      <a:r>
                        <a:rPr lang="it-IT" sz="1400" b="0" i="1" kern="1200" dirty="0">
                          <a:solidFill>
                            <a:schemeClr val="tx1"/>
                          </a:solidFill>
                          <a:latin typeface="+mn-lt"/>
                          <a:ea typeface="+mn-ea"/>
                          <a:cs typeface="+mn-cs"/>
                        </a:rPr>
                        <a:t>c) le caratteristiche morfologiche degli interventi;</a:t>
                      </a:r>
                      <a:br>
                        <a:rPr lang="it-IT" sz="1400" b="0" i="1" kern="1200" dirty="0">
                          <a:solidFill>
                            <a:schemeClr val="tx1"/>
                          </a:solidFill>
                          <a:latin typeface="+mn-lt"/>
                          <a:ea typeface="+mn-ea"/>
                          <a:cs typeface="+mn-cs"/>
                        </a:rPr>
                      </a:br>
                      <a:r>
                        <a:rPr lang="it-IT" sz="1400" b="0" i="1" kern="1200" dirty="0">
                          <a:solidFill>
                            <a:schemeClr val="tx1"/>
                          </a:solidFill>
                          <a:latin typeface="+mn-lt"/>
                          <a:ea typeface="+mn-ea"/>
                          <a:cs typeface="+mn-cs"/>
                        </a:rPr>
                        <a:t>d) la realizzazione di interventi di edilizia residenziale sociale.</a:t>
                      </a:r>
                      <a:endParaRPr lang="it-IT" sz="1400" b="0" i="1" dirty="0"/>
                    </a:p>
                    <a:p>
                      <a:pPr algn="l"/>
                      <a:r>
                        <a:rPr lang="it-IT" sz="1400" b="0" i="1" kern="1200" dirty="0">
                          <a:solidFill>
                            <a:schemeClr val="tx1"/>
                          </a:solidFill>
                          <a:effectLst/>
                          <a:latin typeface="+mn-lt"/>
                          <a:ea typeface="+mn-ea"/>
                          <a:cs typeface="+mn-cs"/>
                        </a:rPr>
                        <a:t>4. La convenzione può prevedere modalità di attuazione per stralci funzionali, cui si collegano gli oneri e le opere di urbanizzazione da eseguire e le relative garanzie.</a:t>
                      </a:r>
                    </a:p>
                    <a:p>
                      <a:pPr algn="l"/>
                      <a:r>
                        <a:rPr lang="it-IT" sz="1400" b="0" i="1" kern="1200" dirty="0">
                          <a:solidFill>
                            <a:schemeClr val="tx1"/>
                          </a:solidFill>
                          <a:effectLst/>
                          <a:latin typeface="+mn-lt"/>
                          <a:ea typeface="+mn-ea"/>
                          <a:cs typeface="+mn-cs"/>
                        </a:rPr>
                        <a:t>5. Il termine di validità del permesso di costruire convenzionato può essere modulato in relazione agli stralci funzionali previsti dalla convenzione.</a:t>
                      </a:r>
                    </a:p>
                    <a:p>
                      <a:pPr algn="l"/>
                      <a:r>
                        <a:rPr lang="it-IT" sz="1400" b="0" i="1" kern="1200" dirty="0">
                          <a:solidFill>
                            <a:schemeClr val="tx1"/>
                          </a:solidFill>
                          <a:effectLst/>
                          <a:latin typeface="+mn-lt"/>
                          <a:ea typeface="+mn-ea"/>
                          <a:cs typeface="+mn-cs"/>
                        </a:rPr>
                        <a:t>6. Il procedimento di formazione del permesso di costruire convenzionato è quello previsto dal Capo II del Titolo II della presente parte. Alla convenzione si applica altresì la disciplina dell'articolo 11 della legge 7 agosto 1990, n. 241.</a:t>
                      </a:r>
                    </a:p>
                    <a:p>
                      <a:endParaRPr lang="it-IT" sz="1400" b="0" i="0" kern="1200" dirty="0">
                        <a:solidFill>
                          <a:schemeClr val="tx1"/>
                        </a:solidFill>
                        <a:effectLst/>
                        <a:latin typeface="+mn-lt"/>
                        <a:ea typeface="+mn-ea"/>
                        <a:cs typeface="+mn-cs"/>
                      </a:endParaRPr>
                    </a:p>
                    <a:p>
                      <a:pPr marL="0" indent="0">
                        <a:buFontTx/>
                        <a:buNone/>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Art. 33 L.R. 12/2005</a:t>
                      </a:r>
                    </a:p>
                    <a:p>
                      <a:pPr marL="0" indent="0" algn="just">
                        <a:buFontTx/>
                        <a:buNone/>
                      </a:pPr>
                      <a:r>
                        <a:rPr lang="it-IT" sz="1400" b="0" i="1" kern="1200" dirty="0">
                          <a:solidFill>
                            <a:schemeClr val="tx1"/>
                          </a:solidFill>
                          <a:effectLst/>
                          <a:latin typeface="+mn-lt"/>
                          <a:ea typeface="+mn-ea"/>
                          <a:cs typeface="+mn-cs"/>
                        </a:rPr>
                        <a:t>f) permesso di costruire convenzionato ai sensi dell'articolo 28-bis del d.p.r. 380/2001, nei casi previsti all'articolo 14, comma 1-bis, e all'articolo 73-bis, comma 2, nonché in quelli stabiliti dal PGT, previa approvazione della convenzione da parte della Giunta comunale</a:t>
                      </a:r>
                    </a:p>
                    <a:p>
                      <a:pPr marL="0" indent="0">
                        <a:buFontTx/>
                        <a:buNone/>
                      </a:pPr>
                      <a:endParaRPr lang="it-IT" sz="1200" b="0" i="0" kern="1200" dirty="0">
                        <a:solidFill>
                          <a:schemeClr val="tx1"/>
                        </a:solidFill>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17" name="CasellaDiTesto 16">
            <a:extLst>
              <a:ext uri="{FF2B5EF4-FFF2-40B4-BE49-F238E27FC236}">
                <a16:creationId xmlns:a16="http://schemas.microsoft.com/office/drawing/2014/main" id="{1D173D1E-FE8A-EBEF-F87D-98D6089E84C8}"/>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292509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B0D2181A-BA4A-A2AF-3174-0F13CDBD8A13}"/>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IL PERMESSO DI COSTRUIRE CONVENZIONATO</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4</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1886201476"/>
              </p:ext>
            </p:extLst>
          </p:nvPr>
        </p:nvGraphicFramePr>
        <p:xfrm>
          <a:off x="509929" y="876582"/>
          <a:ext cx="10856537" cy="5334000"/>
        </p:xfrm>
        <a:graphic>
          <a:graphicData uri="http://schemas.openxmlformats.org/drawingml/2006/table">
            <a:tbl>
              <a:tblPr/>
              <a:tblGrid>
                <a:gridCol w="10856537">
                  <a:extLst>
                    <a:ext uri="{9D8B030D-6E8A-4147-A177-3AD203B41FA5}">
                      <a16:colId xmlns:a16="http://schemas.microsoft.com/office/drawing/2014/main" val="1813053732"/>
                    </a:ext>
                  </a:extLst>
                </a:gridCol>
              </a:tblGrid>
              <a:tr h="2860917">
                <a:tc>
                  <a:txBody>
                    <a:bodyPr/>
                    <a:lstStyle/>
                    <a:p>
                      <a:endParaRPr lang="it-IT" sz="1200" b="0" i="0" kern="1200" dirty="0">
                        <a:solidFill>
                          <a:schemeClr val="tx1"/>
                        </a:solidFill>
                        <a:effectLst/>
                        <a:latin typeface="+mn-lt"/>
                        <a:ea typeface="+mn-ea"/>
                        <a:cs typeface="+mn-cs"/>
                      </a:endParaRPr>
                    </a:p>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rPr>
                        <a:t>Art. 10 comma 2 L.R. 12/2005</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400" b="0" i="1" kern="1200" dirty="0">
                          <a:solidFill>
                            <a:schemeClr val="tx1"/>
                          </a:solidFill>
                          <a:effectLst/>
                          <a:latin typeface="+mn-lt"/>
                          <a:ea typeface="+mn-ea"/>
                          <a:cs typeface="+mn-cs"/>
                        </a:rPr>
                        <a:t>Entro gli ambiti del tessuto urbano consolidato, il piano delle regole individua i nuclei di antica formazione ed identifica i beni ambientali e storico-artistico-monumentali oggetto di tutela ai sensi del decreto legislativo 22 gennaio 2004, n. 42 (Codice dei beni culturali e del paesaggio, ai sensi dell’articolo 10 della legge 6 luglio 2002, n. 137) o per i quali si intende formulare proposta motivata di vincolo. Il piano delle regole definisce altresì, con riferimento a quanto stabilito dall’articolo 8, comma 1, lettera b), le caratteristiche fisico-morfologiche che connotano l’esistente, da rispettare in caso di eventuali interventi integrativi o sostitutivi, nonché le modalità di intervento, anche mediante pianificazione attuativa o permesso di costruire convenzionato, nel rispetto dell’impianto urbano esistente, ed i criteri di valorizzazione degli immobili vincolati.</a:t>
                      </a:r>
                    </a:p>
                    <a:p>
                      <a:pPr marL="0" indent="0">
                        <a:buFontTx/>
                        <a:buNone/>
                      </a:pPr>
                      <a:endPar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indent="0">
                        <a:buFontTx/>
                        <a:buNone/>
                      </a:pPr>
                      <a:endPar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indent="0">
                        <a:buFontTx/>
                        <a:buNone/>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Art. 14 comma 1 bis L.R. 12/2005</a:t>
                      </a:r>
                    </a:p>
                    <a:p>
                      <a:pPr marL="0" indent="0">
                        <a:buFontTx/>
                        <a:buNone/>
                      </a:pPr>
                      <a:endParaRPr lang="it-IT" sz="1400" b="0" i="0" kern="1200" dirty="0">
                        <a:solidFill>
                          <a:schemeClr val="tx1"/>
                        </a:solidFill>
                        <a:effectLst/>
                        <a:latin typeface="+mn-lt"/>
                        <a:ea typeface="+mn-ea"/>
                        <a:cs typeface="+mn-cs"/>
                      </a:endParaRPr>
                    </a:p>
                    <a:p>
                      <a:pPr algn="just"/>
                      <a:r>
                        <a:rPr lang="it-IT" sz="1400" b="0" i="1" kern="1200" dirty="0">
                          <a:solidFill>
                            <a:schemeClr val="tx1"/>
                          </a:solidFill>
                          <a:effectLst/>
                          <a:latin typeface="+mn-lt"/>
                          <a:ea typeface="+mn-ea"/>
                          <a:cs typeface="+mn-cs"/>
                        </a:rPr>
                        <a:t>All'interno del tessuto urbano consolidato, la modalità di attuazione delle previsioni stabilite a mezzo di piano attuativo conforme al PGT è il permesso di costruire convenzionato ai sensi dell'articolo 28-bis del d.P.R. 380/2001, non applicabile nel caso di lotti liberi e fatta salva la facoltà del proponente di procedere con piano attuativo in luogo del permesso di costruire convenzionato. La convenzione relativa al permesso di costruire di cui al presente comma ha i medesimi contenuti della convenzione di cui all'articolo 46 ed è approvata dalla giunta comunale.</a:t>
                      </a:r>
                      <a:br>
                        <a:rPr lang="it-IT" sz="1400" b="0" i="1" kern="1200" dirty="0">
                          <a:solidFill>
                            <a:schemeClr val="tx1"/>
                          </a:solidFill>
                          <a:effectLst/>
                          <a:latin typeface="+mn-lt"/>
                          <a:ea typeface="+mn-ea"/>
                          <a:cs typeface="+mn-cs"/>
                        </a:rPr>
                      </a:br>
                      <a:r>
                        <a:rPr lang="it-IT" sz="1400" b="0" i="1" kern="1200" dirty="0">
                          <a:solidFill>
                            <a:schemeClr val="tx1"/>
                          </a:solidFill>
                          <a:effectLst/>
                          <a:latin typeface="+mn-lt"/>
                          <a:ea typeface="+mn-ea"/>
                          <a:cs typeface="+mn-cs"/>
                        </a:rPr>
                        <a:t>(comma introdotto dall'art. 13, comma 1, legge reg. n. 14 del 2016, poi modificato dall'art. 3, comma 1,lettera r), legge n. 18 del 2019)</a:t>
                      </a:r>
                    </a:p>
                    <a:p>
                      <a:endParaRPr lang="it-IT" sz="14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Art. 73 bis comma 2 L.R. 12/2005</a:t>
                      </a:r>
                    </a:p>
                    <a:p>
                      <a:endParaRPr lang="it-IT" sz="1400" b="0" i="0" kern="1200" dirty="0">
                        <a:solidFill>
                          <a:schemeClr val="tx1"/>
                        </a:solidFill>
                        <a:effectLst/>
                        <a:latin typeface="+mn-lt"/>
                        <a:ea typeface="+mn-ea"/>
                        <a:cs typeface="+mn-cs"/>
                      </a:endParaRPr>
                    </a:p>
                    <a:p>
                      <a:pPr algn="just"/>
                      <a:r>
                        <a:rPr lang="it-IT" sz="1400" b="0" i="1" kern="1200" dirty="0">
                          <a:solidFill>
                            <a:schemeClr val="tx1"/>
                          </a:solidFill>
                          <a:effectLst/>
                          <a:latin typeface="+mn-lt"/>
                          <a:ea typeface="+mn-ea"/>
                          <a:cs typeface="+mn-cs"/>
                        </a:rPr>
                        <a:t>Nel caso in cui il sopralzo dia luogo a un piano sottotetto o a vani con caratteristiche di abitabilità nel regime ordinario o in quello derogatorio del recupero dei sottotetti ai fini abitativi, l’intervento è assoggettato a permesso di costruire convenzionato ove sia stabilito che la superficie non è utilizzabile ai fini abitabili, salvo che l’avente titolo inoltri separata o contestuale istanza di atto abilitativo per la trasformazione della superficie o del volume ai fini residenziali.</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C2EC4349-4395-B0DE-4699-097157B8D0B5}"/>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2777385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33C7123A-104D-461D-B323-DCCBE6541EDD}"/>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LA SCADENZA DEL PIANO DI LOTTIZZAZIONE</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5</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2537599604"/>
              </p:ext>
            </p:extLst>
          </p:nvPr>
        </p:nvGraphicFramePr>
        <p:xfrm>
          <a:off x="497150" y="876582"/>
          <a:ext cx="10869316" cy="5364480"/>
        </p:xfrm>
        <a:graphic>
          <a:graphicData uri="http://schemas.openxmlformats.org/drawingml/2006/table">
            <a:tbl>
              <a:tblPr/>
              <a:tblGrid>
                <a:gridCol w="10869316">
                  <a:extLst>
                    <a:ext uri="{9D8B030D-6E8A-4147-A177-3AD203B41FA5}">
                      <a16:colId xmlns:a16="http://schemas.microsoft.com/office/drawing/2014/main" val="1813053732"/>
                    </a:ext>
                  </a:extLst>
                </a:gridCol>
              </a:tblGrid>
              <a:tr h="5359065">
                <a:tc>
                  <a:txBody>
                    <a:bodyPr/>
                    <a:lstStyle/>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rPr>
                        <a:t>Art. 17 L. 1150/1942</a:t>
                      </a:r>
                    </a:p>
                    <a:p>
                      <a:endParaRPr lang="it-IT" sz="1400" b="0" i="0" kern="1200" dirty="0">
                        <a:solidFill>
                          <a:schemeClr val="tx1"/>
                        </a:solidFill>
                        <a:effectLst/>
                        <a:latin typeface="+mn-lt"/>
                        <a:ea typeface="+mn-ea"/>
                        <a:cs typeface="+mn-cs"/>
                      </a:endParaRPr>
                    </a:p>
                    <a:p>
                      <a:pPr algn="l"/>
                      <a:r>
                        <a:rPr lang="it-IT" sz="1400" b="1" i="0" kern="1200" dirty="0">
                          <a:solidFill>
                            <a:schemeClr val="tx1"/>
                          </a:solidFill>
                          <a:effectLst/>
                          <a:latin typeface="+mn-lt"/>
                          <a:ea typeface="+mn-ea"/>
                          <a:cs typeface="+mn-cs"/>
                        </a:rPr>
                        <a:t>17. Validità dei piani particolareggiati</a:t>
                      </a:r>
                    </a:p>
                    <a:p>
                      <a:pPr algn="just"/>
                      <a:br>
                        <a:rPr lang="it-IT" sz="1400" b="0" i="1" kern="1200" dirty="0">
                          <a:solidFill>
                            <a:schemeClr val="tx1"/>
                          </a:solidFill>
                          <a:effectLst/>
                          <a:latin typeface="+mn-lt"/>
                          <a:ea typeface="+mn-ea"/>
                          <a:cs typeface="+mn-cs"/>
                        </a:rPr>
                      </a:br>
                      <a:r>
                        <a:rPr lang="it-IT" sz="1400" b="0" i="1" kern="1200" dirty="0">
                          <a:solidFill>
                            <a:schemeClr val="tx1"/>
                          </a:solidFill>
                          <a:effectLst/>
                          <a:latin typeface="+mn-lt"/>
                          <a:ea typeface="+mn-ea"/>
                          <a:cs typeface="+mn-cs"/>
                        </a:rPr>
                        <a:t>(abrogato dall'art. 58 del d.P.R. n. 327 del 2001, limitatamente alle norme riguardanti l’espropriazione)</a:t>
                      </a:r>
                    </a:p>
                    <a:p>
                      <a:pPr algn="just"/>
                      <a:r>
                        <a:rPr lang="it-IT" sz="1400" b="0" i="1" kern="1200" dirty="0">
                          <a:solidFill>
                            <a:schemeClr val="tx1"/>
                          </a:solidFill>
                          <a:effectLst/>
                          <a:latin typeface="+mn-lt"/>
                          <a:ea typeface="+mn-ea"/>
                          <a:cs typeface="+mn-cs"/>
                        </a:rPr>
                        <a:t>1. Decorso il termine stabilito per l’esecuzione del piano particolareggiato questo diventa inefficace per la parte in cui non abbia avuto attuazione, rimanendo soltanto fermo a tempo indeterminato l’obbligo di osservare, nella costruzione di nuovi edifici e nella modificazione di quelli esistenti, gli allineamenti e le prescrizioni di zona stabiliti dal piano stesso.</a:t>
                      </a:r>
                    </a:p>
                    <a:p>
                      <a:pPr algn="just"/>
                      <a:r>
                        <a:rPr lang="it-IT" sz="1400" b="0" i="1" kern="1200" dirty="0">
                          <a:solidFill>
                            <a:schemeClr val="tx1"/>
                          </a:solidFill>
                          <a:effectLst/>
                          <a:latin typeface="+mn-lt"/>
                          <a:ea typeface="+mn-ea"/>
                          <a:cs typeface="+mn-cs"/>
                        </a:rPr>
                        <a:t>2. Ove il Comune non provveda a presentare un nuovo piano per il necessario assetto della parte di piano particolareggiato che sia rimasta inattuata per decorso di termine, la compilazione potrà essere disposta dal Prefetto a norma del secondo comma dell’articolo 14.</a:t>
                      </a:r>
                    </a:p>
                    <a:p>
                      <a:pPr algn="just"/>
                      <a:r>
                        <a:rPr lang="it-IT" sz="1400" b="0" i="1" kern="1200" dirty="0">
                          <a:solidFill>
                            <a:schemeClr val="tx1"/>
                          </a:solidFill>
                          <a:effectLst/>
                          <a:latin typeface="+mn-lt"/>
                          <a:ea typeface="+mn-ea"/>
                          <a:cs typeface="+mn-cs"/>
                        </a:rPr>
                        <a:t>3. Qualora, decorsi due anni dal termine per l'esecuzione del piano particolareggiato non abbia trovato applicazione il secondo comma nell'interesse improcrastinabile dell'Amministrazione di dotare le aree di infrastrutture e servizi, il comune, limitatamente all'attuazione anche parziale di comparti o comprensori del piano particolareggiato decaduto, accoglie le proposte di formazione e attuazione di singoli sub-comparti, indipendentemente dalla parte restante del comparto, per iniziativa dei privati che abbiano la titolarità dell'intero sub-comparto, purché non modifichino la destinazione d'uso delle aree pubbliche o fondiarie rispettando gli stessi rapporti dei parametri urbanistici dello strumento attuativo decaduti. I sub-comparti di cui al presente comma non costituiscono variante urbanistica e sono approvati dal consiglio comunale senza l'applicazione delle procedure di cui agli articoli 15 e 16.</a:t>
                      </a:r>
                    </a:p>
                    <a:p>
                      <a:pPr algn="just"/>
                      <a:r>
                        <a:rPr lang="it-IT" sz="1400" b="0" i="1" kern="1200" dirty="0">
                          <a:solidFill>
                            <a:schemeClr val="tx1"/>
                          </a:solidFill>
                          <a:effectLst/>
                          <a:latin typeface="+mn-lt"/>
                          <a:ea typeface="+mn-ea"/>
                          <a:cs typeface="+mn-cs"/>
                        </a:rPr>
                        <a:t>(comma aggiunto dall'articolo 5, comma 8-bis, legge n. 106 del 2011)</a:t>
                      </a:r>
                    </a:p>
                    <a:p>
                      <a:endParaRPr lang="it-IT" sz="1400" b="0" i="1" kern="1200" dirty="0">
                        <a:solidFill>
                          <a:schemeClr val="tx1"/>
                        </a:solidFill>
                        <a:effectLst/>
                        <a:latin typeface="+mn-lt"/>
                        <a:ea typeface="+mn-ea"/>
                        <a:cs typeface="+mn-cs"/>
                      </a:endParaRPr>
                    </a:p>
                    <a:p>
                      <a:r>
                        <a:rPr lang="it-IT" sz="1400" b="0" i="1" kern="1200" dirty="0">
                          <a:solidFill>
                            <a:schemeClr val="tx1"/>
                          </a:solidFill>
                          <a:effectLst/>
                          <a:latin typeface="+mn-lt"/>
                          <a:ea typeface="+mn-ea"/>
                          <a:cs typeface="+mn-cs"/>
                        </a:rPr>
                        <a:t>1° CONSEGUENZA: RESTITUZIONE ONERI E CESSIONI?</a:t>
                      </a:r>
                    </a:p>
                    <a:p>
                      <a:endParaRPr lang="it-IT" sz="1400" b="0" i="1" kern="1200" dirty="0">
                        <a:solidFill>
                          <a:schemeClr val="tx1"/>
                        </a:solidFill>
                        <a:effectLst/>
                        <a:latin typeface="+mn-lt"/>
                        <a:ea typeface="+mn-ea"/>
                        <a:cs typeface="+mn-cs"/>
                      </a:endParaRPr>
                    </a:p>
                    <a:p>
                      <a:r>
                        <a:rPr lang="it-IT" sz="1400" b="0" i="1" kern="1200" dirty="0">
                          <a:solidFill>
                            <a:schemeClr val="tx1"/>
                          </a:solidFill>
                          <a:effectLst/>
                          <a:latin typeface="+mn-lt"/>
                          <a:ea typeface="+mn-ea"/>
                          <a:cs typeface="+mn-cs"/>
                        </a:rPr>
                        <a:t>2° CONSEGUENZA: VERIFICA OBBLIGHI CONVENZIONALI: REALIZZAZIONE OPERE PUBBLICHE</a:t>
                      </a:r>
                    </a:p>
                    <a:p>
                      <a:endParaRPr lang="it-IT" sz="1400" b="0" i="1" kern="1200" dirty="0">
                        <a:solidFill>
                          <a:schemeClr val="tx1"/>
                        </a:solidFill>
                        <a:effectLst/>
                        <a:latin typeface="+mn-lt"/>
                        <a:ea typeface="+mn-ea"/>
                        <a:cs typeface="+mn-cs"/>
                      </a:endParaRPr>
                    </a:p>
                    <a:p>
                      <a:r>
                        <a:rPr lang="it-IT" sz="1400" b="0" i="1" kern="1200" dirty="0">
                          <a:solidFill>
                            <a:schemeClr val="tx1"/>
                          </a:solidFill>
                          <a:effectLst/>
                          <a:latin typeface="+mn-lt"/>
                          <a:ea typeface="+mn-ea"/>
                          <a:cs typeface="+mn-cs"/>
                        </a:rPr>
                        <a:t>3° CONSEGUENZA: LOTTI LIBERI ANCORA DA EDIFICARE: POSSIBILITA’? </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C2318E91-30D3-32D7-73D1-91F2A9C4104A}"/>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3418448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C956281-0F93-3D2A-B70A-CCE387B3FEC2}"/>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LE PROROGHE DEI P.L.</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6</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3590469909"/>
              </p:ext>
            </p:extLst>
          </p:nvPr>
        </p:nvGraphicFramePr>
        <p:xfrm>
          <a:off x="497150" y="876582"/>
          <a:ext cx="10869316" cy="4751861"/>
        </p:xfrm>
        <a:graphic>
          <a:graphicData uri="http://schemas.openxmlformats.org/drawingml/2006/table">
            <a:tbl>
              <a:tblPr/>
              <a:tblGrid>
                <a:gridCol w="10869316">
                  <a:extLst>
                    <a:ext uri="{9D8B030D-6E8A-4147-A177-3AD203B41FA5}">
                      <a16:colId xmlns:a16="http://schemas.microsoft.com/office/drawing/2014/main" val="1813053732"/>
                    </a:ext>
                  </a:extLst>
                </a:gridCol>
              </a:tblGrid>
              <a:tr h="4751861">
                <a:tc>
                  <a:txBody>
                    <a:bodyPr/>
                    <a:lstStyle/>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D.L. 69/2013</a:t>
                      </a:r>
                    </a:p>
                    <a:p>
                      <a:endParaRPr lang="it-IT" sz="1400" b="0" i="0" kern="1200" dirty="0">
                        <a:solidFill>
                          <a:schemeClr val="tx1"/>
                        </a:solidFill>
                        <a:effectLst/>
                        <a:latin typeface="+mn-lt"/>
                        <a:ea typeface="+mn-ea"/>
                        <a:cs typeface="+mn-cs"/>
                      </a:endParaRPr>
                    </a:p>
                    <a:p>
                      <a:endParaRPr lang="it-IT" sz="1400" b="0" i="0" kern="1200" dirty="0">
                        <a:solidFill>
                          <a:schemeClr val="tx1"/>
                        </a:solidFill>
                        <a:effectLst/>
                        <a:latin typeface="+mn-lt"/>
                        <a:ea typeface="+mn-ea"/>
                        <a:cs typeface="+mn-cs"/>
                      </a:endParaRPr>
                    </a:p>
                    <a:p>
                      <a:r>
                        <a:rPr lang="it-IT" sz="1400" b="1" i="0" kern="1200" dirty="0">
                          <a:solidFill>
                            <a:schemeClr val="tx1"/>
                          </a:solidFill>
                          <a:effectLst/>
                          <a:latin typeface="+mn-lt"/>
                          <a:ea typeface="+mn-ea"/>
                          <a:cs typeface="+mn-cs"/>
                        </a:rPr>
                        <a:t>Art. 30. Semplificazioni in materia edilizia</a:t>
                      </a:r>
                    </a:p>
                    <a:p>
                      <a:endParaRPr lang="it-IT" sz="1400" b="1" i="0" kern="1200" dirty="0">
                        <a:solidFill>
                          <a:schemeClr val="tx1"/>
                        </a:solidFill>
                        <a:effectLst/>
                        <a:latin typeface="+mn-lt"/>
                        <a:ea typeface="+mn-ea"/>
                        <a:cs typeface="+mn-cs"/>
                      </a:endParaRPr>
                    </a:p>
                    <a:p>
                      <a:pPr algn="just"/>
                      <a:r>
                        <a:rPr lang="it-IT" sz="1400" b="0" i="1" kern="1200" dirty="0">
                          <a:solidFill>
                            <a:schemeClr val="tx1"/>
                          </a:solidFill>
                          <a:effectLst/>
                          <a:latin typeface="+mn-lt"/>
                          <a:ea typeface="+mn-ea"/>
                          <a:cs typeface="+mn-cs"/>
                        </a:rPr>
                        <a:t>3-bis. Il termine di validità nonché i termini di inizio e fine lavori nell’ambito delle convenzioni di lottizzazione di cui all’articolo 28 della legge 17 agosto 1942, n. 1150, ovvero degli accordi similari comunque nominati dalla legislazione regionale, stipulati sino al 31 dicembre 2012, sono prorogati di tre anni.</a:t>
                      </a:r>
                    </a:p>
                    <a:p>
                      <a:endParaRPr lang="it-IT" sz="1400" b="0" i="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D.L. 76/2020</a:t>
                      </a:r>
                    </a:p>
                    <a:p>
                      <a:endParaRPr lang="it-IT" sz="1400" b="0" i="0" kern="1200" dirty="0">
                        <a:solidFill>
                          <a:schemeClr val="tx1"/>
                        </a:solidFill>
                        <a:effectLst/>
                        <a:latin typeface="+mn-lt"/>
                        <a:ea typeface="+mn-ea"/>
                        <a:cs typeface="+mn-cs"/>
                      </a:endParaRPr>
                    </a:p>
                    <a:p>
                      <a:endParaRPr lang="it-IT" sz="1400" b="0" i="0" kern="1200" dirty="0">
                        <a:solidFill>
                          <a:schemeClr val="tx1"/>
                        </a:solidFill>
                        <a:effectLst/>
                        <a:latin typeface="+mn-lt"/>
                        <a:ea typeface="+mn-ea"/>
                        <a:cs typeface="+mn-cs"/>
                      </a:endParaRPr>
                    </a:p>
                    <a:p>
                      <a:r>
                        <a:rPr lang="it-IT" sz="1400" b="1" i="0" kern="1200" dirty="0">
                          <a:solidFill>
                            <a:schemeClr val="tx1"/>
                          </a:solidFill>
                          <a:effectLst/>
                          <a:latin typeface="+mn-lt"/>
                          <a:ea typeface="+mn-ea"/>
                          <a:cs typeface="+mn-cs"/>
                        </a:rPr>
                        <a:t>Art. 10. Semplificazioni e altre misure in materia edilizia</a:t>
                      </a:r>
                    </a:p>
                    <a:p>
                      <a:endParaRPr lang="it-IT" sz="1400" b="1" i="0" kern="1200" dirty="0">
                        <a:solidFill>
                          <a:schemeClr val="tx1"/>
                        </a:solidFill>
                        <a:effectLst/>
                        <a:latin typeface="+mn-lt"/>
                        <a:ea typeface="+mn-ea"/>
                        <a:cs typeface="+mn-cs"/>
                      </a:endParaRPr>
                    </a:p>
                    <a:p>
                      <a:pPr algn="just"/>
                      <a:r>
                        <a:rPr lang="it-IT" sz="1400" b="0" i="1" kern="1200" dirty="0">
                          <a:solidFill>
                            <a:schemeClr val="tx1"/>
                          </a:solidFill>
                          <a:effectLst/>
                          <a:latin typeface="+mn-lt"/>
                          <a:ea typeface="+mn-ea"/>
                          <a:cs typeface="+mn-cs"/>
                        </a:rPr>
                        <a:t>4-bis. Il termine di validità nonché i termini di inizio e fine lavori previsti dalle convenzioni di lottizzazione di cui all’articolo 28 della legge 17 agosto 1942, n. 1150, dagli accordi similari comunque denominati dalla legislazione regionale, nonché i termini dei relativi piani attuativi e di qualunque altro atto ad essi propedeutico, formatisi al 31 dicembre 2020, sono prorogati di tre anni. La presente disposizione si applica anche ai diversi termini delle convenzioni di lottizzazione di cui all’articolo 28 della legge 17 agosto 1942, n. 1150, o degli accordi similari comunque denominati dalla legislazione regionale nonché dei relativi piani attuativi che hanno usufruito della proroga di cui all’articolo 30, comma 3-bis, del decreto-legge 21 giugno 2013, n. 69, convertito, con modificazioni, dalla legge 9 agosto 2013, n. 98.</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FF0F0C0D-EF53-26C7-1F97-AAAEDD9CC6E3}"/>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219123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AA27C07-BF54-EB5C-B573-0BD10F0F96E9}"/>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EVOLUZIONE RECENTE IN LOMBARDIA</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7</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208148371"/>
              </p:ext>
            </p:extLst>
          </p:nvPr>
        </p:nvGraphicFramePr>
        <p:xfrm>
          <a:off x="541447" y="770058"/>
          <a:ext cx="10869316" cy="5394960"/>
        </p:xfrm>
        <a:graphic>
          <a:graphicData uri="http://schemas.openxmlformats.org/drawingml/2006/table">
            <a:tbl>
              <a:tblPr/>
              <a:tblGrid>
                <a:gridCol w="10869316">
                  <a:extLst>
                    <a:ext uri="{9D8B030D-6E8A-4147-A177-3AD203B41FA5}">
                      <a16:colId xmlns:a16="http://schemas.microsoft.com/office/drawing/2014/main" val="1813053732"/>
                    </a:ext>
                  </a:extLst>
                </a:gridCol>
              </a:tblGrid>
              <a:tr h="5009868">
                <a:tc>
                  <a:txBody>
                    <a:bodyPr/>
                    <a:lstStyle/>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Art. 28 L.R. 18/2020</a:t>
                      </a:r>
                    </a:p>
                    <a:p>
                      <a:endParaRPr lang="it-IT" sz="1400" b="0" i="0" kern="1200" dirty="0">
                        <a:solidFill>
                          <a:schemeClr val="tx1"/>
                        </a:solidFill>
                        <a:effectLst/>
                        <a:latin typeface="+mn-lt"/>
                        <a:ea typeface="+mn-ea"/>
                        <a:cs typeface="+mn-cs"/>
                      </a:endParaRPr>
                    </a:p>
                    <a:p>
                      <a:pPr algn="just"/>
                      <a:r>
                        <a:rPr lang="it-IT" sz="1400" b="0" i="0" kern="1200" dirty="0">
                          <a:solidFill>
                            <a:schemeClr val="tx1"/>
                          </a:solidFill>
                          <a:effectLst/>
                          <a:latin typeface="+mn-lt"/>
                          <a:ea typeface="+mn-ea"/>
                          <a:cs typeface="+mn-cs"/>
                        </a:rPr>
                        <a:t>Art. 28</a:t>
                      </a:r>
                    </a:p>
                    <a:p>
                      <a:pPr algn="just"/>
                      <a:r>
                        <a:rPr lang="it-IT" sz="1400" b="0" i="1" kern="1200" dirty="0">
                          <a:solidFill>
                            <a:schemeClr val="tx1"/>
                          </a:solidFill>
                          <a:effectLst/>
                          <a:latin typeface="+mn-lt"/>
                          <a:ea typeface="+mn-ea"/>
                          <a:cs typeface="+mn-cs"/>
                        </a:rPr>
                        <a:t>(Differimento di termini e sospensione dell'efficacia di atti in materia di governo del territorio in considerazione dell'emergenza epidemiologica da COVID-19)</a:t>
                      </a:r>
                    </a:p>
                    <a:p>
                      <a:pPr algn="just"/>
                      <a:r>
                        <a:rPr lang="it-IT" sz="1400" b="0" i="1" kern="1200" dirty="0">
                          <a:solidFill>
                            <a:schemeClr val="tx1"/>
                          </a:solidFill>
                          <a:effectLst/>
                          <a:latin typeface="+mn-lt"/>
                          <a:ea typeface="+mn-ea"/>
                          <a:cs typeface="+mn-cs"/>
                        </a:rPr>
                        <a:t>1. Anche in considerazione del permanere di gravi difficoltà per il settore delle costruzioni, derivanti dall'emergenza epidemiologica da COVID-19, è prorogata la validità: a) di tutti i certificati, attestati, permessi, concessioni, autorizzazioni e atti o titoli abilitativi, comunque denominati, in scadenza dal 31 gennaio 2020 e fino al 31 dicembre 2021, per tre anni dalla data di relativa scadenza.</a:t>
                      </a:r>
                    </a:p>
                    <a:p>
                      <a:pPr algn="just"/>
                      <a:r>
                        <a:rPr lang="it-IT" sz="1400" b="0" i="1" kern="1200" dirty="0">
                          <a:solidFill>
                            <a:schemeClr val="tx1"/>
                          </a:solidFill>
                          <a:effectLst/>
                          <a:latin typeface="+mn-lt"/>
                          <a:ea typeface="+mn-ea"/>
                          <a:cs typeface="+mn-cs"/>
                        </a:rPr>
                        <a:t>b) </a:t>
                      </a:r>
                    </a:p>
                    <a:p>
                      <a:pPr algn="just"/>
                      <a:r>
                        <a:rPr lang="it-IT" sz="1400" b="0" i="1" kern="1200" dirty="0">
                          <a:solidFill>
                            <a:schemeClr val="tx1"/>
                          </a:solidFill>
                          <a:effectLst/>
                          <a:latin typeface="+mn-lt"/>
                          <a:ea typeface="+mn-ea"/>
                          <a:cs typeface="+mn-cs"/>
                        </a:rPr>
                        <a:t>1 bis. Sono esclusi dalle proroghe di validità di cui al comma 1 il documento unico di regolarità contributiva (DURC) nonché le autorizzazioni dovute per i beni culturali e le autorizzazioni paesaggistiche di cui al decreto legislativo 22 gennaio 2004, n. 42 (Codice dei beni culturali e del paesaggio, ai sensi dell'articolo 10 della legge 6 luglio 2002, n. 137).</a:t>
                      </a:r>
                    </a:p>
                    <a:p>
                      <a:pPr algn="just"/>
                      <a:r>
                        <a:rPr lang="it-IT" sz="1400" b="0" i="1" kern="1200" dirty="0">
                          <a:solidFill>
                            <a:schemeClr val="tx1"/>
                          </a:solidFill>
                          <a:effectLst/>
                          <a:latin typeface="+mn-lt"/>
                          <a:ea typeface="+mn-ea"/>
                          <a:cs typeface="+mn-cs"/>
                        </a:rPr>
                        <a:t>2. Le scadenze dei termini previsti agli articoli 8 bis, commi 1 e 2, e 40 bis, comma 1 , primo e quarto periodo, della </a:t>
                      </a:r>
                      <a:r>
                        <a:rPr lang="it-IT" sz="1400" b="0" i="1" kern="1200" dirty="0" err="1">
                          <a:solidFill>
                            <a:schemeClr val="tx1"/>
                          </a:solidFill>
                          <a:effectLst/>
                          <a:latin typeface="+mn-lt"/>
                          <a:ea typeface="+mn-ea"/>
                          <a:cs typeface="+mn-cs"/>
                        </a:rPr>
                        <a:t>l.r</a:t>
                      </a:r>
                      <a:r>
                        <a:rPr lang="it-IT" sz="1400" b="0" i="1" kern="1200" dirty="0">
                          <a:solidFill>
                            <a:schemeClr val="tx1"/>
                          </a:solidFill>
                          <a:effectLst/>
                          <a:latin typeface="+mn-lt"/>
                          <a:ea typeface="+mn-ea"/>
                          <a:cs typeface="+mn-cs"/>
                        </a:rPr>
                        <a:t>. 12/2005, nonché del termine di cui all'articolo 8, comma 2, della legge regionale 26 novembre 2019, n. 18 (Misure di semplificazione e incentivazione per la rigenerazione urbana e territoriale, nonché per il recupero del patrimonio edilizio esistente. Modifiche e integrazioni alla legge regionale 11 marzo 2005, n. 12 'Legge per il governo del territorio' e ad altre leggi regionali), differite in applicazione dell'articolo 1, comma 1, della legge regionale 31 marzo 2020, n. 4 (Differimento dei termini stabiliti da leggi e regolamenti regionali e disposizioni urgenti in materia contabile e di agriturismi, in considerazione dello stato di emergenza epidemiologica da COVID-19), sono prorogate fino al 31 dicembre 2021.(33)</a:t>
                      </a:r>
                    </a:p>
                    <a:p>
                      <a:pPr algn="just"/>
                      <a:r>
                        <a:rPr lang="it-IT" sz="1400" b="0" i="1" kern="1200" dirty="0">
                          <a:solidFill>
                            <a:schemeClr val="tx1"/>
                          </a:solidFill>
                          <a:effectLst/>
                          <a:latin typeface="+mn-lt"/>
                          <a:ea typeface="+mn-ea"/>
                          <a:cs typeface="+mn-cs"/>
                        </a:rPr>
                        <a:t>3. L'efficacia delle deliberazioni della Giunta regionale relative ai criteri di cui agli articoli 11, comma 5, e 43, comma 2 quinquies, della </a:t>
                      </a:r>
                      <a:r>
                        <a:rPr lang="it-IT" sz="1400" b="0" i="1" kern="1200" dirty="0" err="1">
                          <a:solidFill>
                            <a:schemeClr val="tx1"/>
                          </a:solidFill>
                          <a:effectLst/>
                          <a:latin typeface="+mn-lt"/>
                          <a:ea typeface="+mn-ea"/>
                          <a:cs typeface="+mn-cs"/>
                        </a:rPr>
                        <a:t>l.r</a:t>
                      </a:r>
                      <a:r>
                        <a:rPr lang="it-IT" sz="1400" b="0" i="1" kern="1200" dirty="0">
                          <a:solidFill>
                            <a:schemeClr val="tx1"/>
                          </a:solidFill>
                          <a:effectLst/>
                          <a:latin typeface="+mn-lt"/>
                          <a:ea typeface="+mn-ea"/>
                          <a:cs typeface="+mn-cs"/>
                        </a:rPr>
                        <a:t>. 12/2005 è sospesa per novanta giorni dalla data di pubblicazione nel Bollettino ufficiale della Regione Lombardia delle stesse deliberazioni per consentire e agevolare le valutazioni di competenza dei comuni, ai fini della relativa applicazione.</a:t>
                      </a:r>
                    </a:p>
                    <a:p>
                      <a:endParaRPr lang="it-IT" sz="1400" b="0" i="0" kern="1200" dirty="0">
                        <a:solidFill>
                          <a:schemeClr val="tx1"/>
                        </a:solidFill>
                        <a:effectLst/>
                        <a:latin typeface="+mn-lt"/>
                        <a:ea typeface="+mn-ea"/>
                        <a:cs typeface="+mn-cs"/>
                      </a:endParaRPr>
                    </a:p>
                    <a:p>
                      <a:endParaRPr lang="it-IT" sz="1400" b="0" i="0" kern="1200" dirty="0">
                        <a:solidFill>
                          <a:schemeClr val="tx1"/>
                        </a:solidFill>
                        <a:effectLst/>
                        <a:latin typeface="+mn-lt"/>
                        <a:ea typeface="+mn-ea"/>
                        <a:cs typeface="+mn-cs"/>
                      </a:endParaRPr>
                    </a:p>
                    <a:p>
                      <a:endParaRPr lang="it-IT" sz="1400" b="0" i="0" kern="1200" dirty="0">
                        <a:solidFill>
                          <a:schemeClr val="tx1"/>
                        </a:solidFill>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EC0EC167-9924-078E-4EB7-6F2747CCD45A}"/>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820357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E29BDEAB-1F82-0E1F-FBAD-C576B9788DF3}"/>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EVOLUZIONE RECENTE IN LOMBARDIA</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8</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1375271302"/>
              </p:ext>
            </p:extLst>
          </p:nvPr>
        </p:nvGraphicFramePr>
        <p:xfrm>
          <a:off x="488272" y="707437"/>
          <a:ext cx="10878194" cy="5273040"/>
        </p:xfrm>
        <a:graphic>
          <a:graphicData uri="http://schemas.openxmlformats.org/drawingml/2006/table">
            <a:tbl>
              <a:tblPr/>
              <a:tblGrid>
                <a:gridCol w="10878194">
                  <a:extLst>
                    <a:ext uri="{9D8B030D-6E8A-4147-A177-3AD203B41FA5}">
                      <a16:colId xmlns:a16="http://schemas.microsoft.com/office/drawing/2014/main" val="1813053732"/>
                    </a:ext>
                  </a:extLst>
                </a:gridCol>
              </a:tblGrid>
              <a:tr h="5151825">
                <a:tc>
                  <a:txBody>
                    <a:bodyPr/>
                    <a:lstStyle/>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400" b="1" dirty="0">
                          <a:solidFill>
                            <a:srgbClr val="C00000"/>
                          </a:solidFill>
                          <a:effectLst>
                            <a:outerShdw blurRad="38100" dist="38100" dir="2700000" algn="tl">
                              <a:srgbClr val="000000">
                                <a:alpha val="43137"/>
                              </a:srgbClr>
                            </a:outerShdw>
                          </a:effectLst>
                          <a:latin typeface="Century Gothic" panose="020B0502020202020204" pitchFamily="34" charset="0"/>
                        </a:rPr>
                        <a:t>Art. 93 L.R. 12/2005</a:t>
                      </a:r>
                    </a:p>
                    <a:p>
                      <a:endParaRPr lang="it-IT" sz="1400" b="0" i="0" kern="1200" dirty="0">
                        <a:solidFill>
                          <a:schemeClr val="tx1"/>
                        </a:solidFill>
                        <a:effectLst/>
                        <a:latin typeface="+mn-lt"/>
                        <a:ea typeface="+mn-ea"/>
                        <a:cs typeface="+mn-cs"/>
                      </a:endParaRPr>
                    </a:p>
                    <a:p>
                      <a:pPr algn="just"/>
                      <a:r>
                        <a:rPr lang="it-IT" sz="1300" b="0" i="0" kern="1200" dirty="0">
                          <a:solidFill>
                            <a:schemeClr val="tx1"/>
                          </a:solidFill>
                          <a:effectLst/>
                          <a:latin typeface="+mn-lt"/>
                          <a:ea typeface="+mn-ea"/>
                          <a:cs typeface="+mn-cs"/>
                        </a:rPr>
                        <a:t>Art. 93. (Attuazione dei programmi integrati di intervento)</a:t>
                      </a:r>
                    </a:p>
                    <a:p>
                      <a:pPr algn="just"/>
                      <a:endParaRPr lang="it-IT" sz="1300" b="0" i="0" kern="1200" dirty="0">
                        <a:solidFill>
                          <a:schemeClr val="tx1"/>
                        </a:solidFill>
                        <a:effectLst/>
                        <a:latin typeface="+mn-lt"/>
                        <a:ea typeface="+mn-ea"/>
                        <a:cs typeface="+mn-cs"/>
                      </a:endParaRPr>
                    </a:p>
                    <a:p>
                      <a:pPr algn="just"/>
                      <a:r>
                        <a:rPr lang="it-IT" sz="1300" b="0" i="1" kern="1200" dirty="0">
                          <a:solidFill>
                            <a:schemeClr val="tx1"/>
                          </a:solidFill>
                          <a:effectLst/>
                          <a:latin typeface="+mn-lt"/>
                          <a:ea typeface="+mn-ea"/>
                          <a:cs typeface="+mn-cs"/>
                        </a:rPr>
                        <a:t>1. Per l'attuazione del programma integrato di intervento, i soggetti attuatori ed il comune sottoscrivono una convenzione avente i contenuti stabiliti dall’articolo 46, in quanto compatibili con le disposizioni del presente capo. La convenzione prevede altresì i reciproci diritti ed obblighi dei diversi operatori pubblici e privati, nonché i tempi, comunque non superiori a dieci anni, di realizzazione degli interventi contemplati nel programma integrato di intervento. Nei casi di realizzazione di interventi di cui all’articolo 87, comma 3, la convenzione deve indicare la durata dello strumento attuativo, anche superiore a 10 anni.</a:t>
                      </a:r>
                      <a:br>
                        <a:rPr lang="it-IT" sz="1300" b="0" i="1" kern="1200" dirty="0">
                          <a:solidFill>
                            <a:schemeClr val="tx1"/>
                          </a:solidFill>
                          <a:effectLst/>
                          <a:latin typeface="+mn-lt"/>
                          <a:ea typeface="+mn-ea"/>
                          <a:cs typeface="+mn-cs"/>
                        </a:rPr>
                      </a:br>
                      <a:r>
                        <a:rPr lang="it-IT" sz="1300" b="0" i="1" kern="1200" dirty="0">
                          <a:solidFill>
                            <a:schemeClr val="tx1"/>
                          </a:solidFill>
                          <a:effectLst/>
                          <a:latin typeface="+mn-lt"/>
                          <a:ea typeface="+mn-ea"/>
                          <a:cs typeface="+mn-cs"/>
                        </a:rPr>
                        <a:t>(comma così modificato dall'art. 3, comma 1, lettera x), legge reg. n. 18 del 2019)</a:t>
                      </a:r>
                    </a:p>
                    <a:p>
                      <a:pPr algn="just"/>
                      <a:r>
                        <a:rPr lang="it-IT" sz="1300" b="0" i="1" kern="1200" dirty="0">
                          <a:solidFill>
                            <a:schemeClr val="tx1"/>
                          </a:solidFill>
                          <a:effectLst/>
                          <a:latin typeface="+mn-lt"/>
                          <a:ea typeface="+mn-ea"/>
                          <a:cs typeface="+mn-cs"/>
                        </a:rPr>
                        <a:t>1-bis. Per i programmi integrati di intervento di rilevanza regionale approvati alla data di entrata in vigore della legge regionale recante (Legge di semplificazione 2017), il collegio di vigilanza di cui all’articolo 34 del decreto legislativo 18 agosto 2000, n. 267 (Testo unico delle leggi sull’ordinamento degli enti locali) può concedere eventuali proroghe ai tempi di realizzazione, per particolari esigenze sopravvenute in fase attuativa o cause di forza maggiore, adeguatamente motivate e documentate. In ogni caso la realizzazione delle opere private non può essere disgiunta dalla realizzazione delle opere pubbliche a esse afferenti, che devono essere comunque completate e collaudate prima della fine dei lavori degli immobili privati.</a:t>
                      </a:r>
                      <a:br>
                        <a:rPr lang="it-IT" sz="1300" b="0" i="1" kern="1200" dirty="0">
                          <a:solidFill>
                            <a:schemeClr val="tx1"/>
                          </a:solidFill>
                          <a:effectLst/>
                          <a:latin typeface="+mn-lt"/>
                          <a:ea typeface="+mn-ea"/>
                          <a:cs typeface="+mn-cs"/>
                        </a:rPr>
                      </a:br>
                      <a:r>
                        <a:rPr lang="it-IT" sz="1300" b="0" i="1" kern="1200" dirty="0">
                          <a:solidFill>
                            <a:schemeClr val="tx1"/>
                          </a:solidFill>
                          <a:effectLst/>
                          <a:latin typeface="+mn-lt"/>
                          <a:ea typeface="+mn-ea"/>
                          <a:cs typeface="+mn-cs"/>
                        </a:rPr>
                        <a:t>(comma introdotto dall'art. 26 della legge reg. n. 15 del 2017)</a:t>
                      </a:r>
                    </a:p>
                    <a:p>
                      <a:pPr algn="just"/>
                      <a:r>
                        <a:rPr lang="it-IT" sz="1300" b="0" i="1" kern="1200" dirty="0">
                          <a:solidFill>
                            <a:schemeClr val="tx1"/>
                          </a:solidFill>
                          <a:effectLst/>
                          <a:latin typeface="+mn-lt"/>
                          <a:ea typeface="+mn-ea"/>
                          <a:cs typeface="+mn-cs"/>
                        </a:rPr>
                        <a:t>1-ter. Per i piani attuativi comunali e per i programmi integrati di intervento non aventi rilevanza regionale che, alla data di entrata in vigore della presente norma, sono in corso di attuazione o la cui convenzione sia già scaduta senza integrale esecuzione delle loro previsioni pubbliche o private e non ne sia già stata dichiarata la decadenza, le amministrazioni comunali possono provvedere su istanza degli interessati e previo atto ricognitivo dello stato di attuazione del piano attuativo o del programma integrato di intervento:</a:t>
                      </a:r>
                    </a:p>
                    <a:p>
                      <a:pPr algn="just"/>
                      <a:r>
                        <a:rPr lang="it-IT" sz="1300" b="0" i="1" kern="1200" dirty="0">
                          <a:solidFill>
                            <a:schemeClr val="tx1"/>
                          </a:solidFill>
                          <a:effectLst/>
                          <a:latin typeface="+mn-lt"/>
                          <a:ea typeface="+mn-ea"/>
                          <a:cs typeface="+mn-cs"/>
                        </a:rPr>
                        <a:t>(comma introdotto dall'art. 26 della legge reg. n. 15 del 2017)</a:t>
                      </a:r>
                    </a:p>
                    <a:p>
                      <a:pPr algn="just"/>
                      <a:r>
                        <a:rPr lang="it-IT" sz="1300" b="0" i="1" kern="1200" dirty="0">
                          <a:solidFill>
                            <a:schemeClr val="tx1"/>
                          </a:solidFill>
                          <a:effectLst/>
                          <a:latin typeface="+mn-lt"/>
                          <a:ea typeface="+mn-ea"/>
                          <a:cs typeface="+mn-cs"/>
                        </a:rPr>
                        <a:t>a) a concedere eventuali proroghe o differimenti ai tempi di realizzazione motivando e documentando le esigenze sopravvenute in fase attuativa o le cause che hanno determinato il mancato tempestivo completamento della trasformazione. Le proroghe e i differimenti non possono prevedere riduzioni delle dotazioni di servizi originariamente previsti dal piano attuativo o dal PII. In ogni caso la realizzazione delle opere private non può essere disgiunta dalla realizzazione delle opere pubbliche previste dal piano attuativo o dal PII che devono essere comunque completate e collaudate prima della fine dei lavori degli interventi privati;</a:t>
                      </a:r>
                    </a:p>
                    <a:p>
                      <a:endParaRPr lang="it-IT" sz="1400" b="0" i="0" kern="1200" dirty="0">
                        <a:solidFill>
                          <a:schemeClr val="tx1"/>
                        </a:solidFill>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0C3615F3-0560-2374-70F8-C83EF9D2D9FF}"/>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3032836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40FC1748-5D96-6B55-7939-D5D910F5112A}"/>
              </a:ext>
            </a:extLst>
          </p:cNvPr>
          <p:cNvSpPr/>
          <p:nvPr/>
        </p:nvSpPr>
        <p:spPr>
          <a:xfrm>
            <a:off x="248880" y="212943"/>
            <a:ext cx="11694239" cy="6441416"/>
          </a:xfrm>
          <a:prstGeom prst="rect">
            <a:avLst/>
          </a:prstGeom>
          <a:ln w="41275" cmpd="sng">
            <a:solidFill>
              <a:srgbClr val="FFFF00"/>
            </a:solidFill>
            <a:prstDash val="solid"/>
          </a:ln>
          <a:effectLst>
            <a:outerShdw blurRad="50800" dist="38100" dir="10800000" algn="r"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FA3050B7-E17B-4B14-A0E6-D17BDFE147EC}"/>
              </a:ext>
            </a:extLst>
          </p:cNvPr>
          <p:cNvSpPr txBox="1"/>
          <p:nvPr/>
        </p:nvSpPr>
        <p:spPr>
          <a:xfrm>
            <a:off x="7720748"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A cura dell’avv. Prof. Bruno SANTAMARIA</a:t>
            </a:r>
          </a:p>
        </p:txBody>
      </p:sp>
      <p:sp>
        <p:nvSpPr>
          <p:cNvPr id="8" name="CasellaDiTesto 7">
            <a:extLst>
              <a:ext uri="{FF2B5EF4-FFF2-40B4-BE49-F238E27FC236}">
                <a16:creationId xmlns:a16="http://schemas.microsoft.com/office/drawing/2014/main" id="{BF75EB7A-9441-454C-ADE3-79458F4F37A9}"/>
              </a:ext>
            </a:extLst>
          </p:cNvPr>
          <p:cNvSpPr txBox="1"/>
          <p:nvPr/>
        </p:nvSpPr>
        <p:spPr>
          <a:xfrm>
            <a:off x="541447" y="212943"/>
            <a:ext cx="10825019" cy="494494"/>
          </a:xfrm>
          <a:prstGeom prst="rect">
            <a:avLst/>
          </a:prstGeom>
          <a:noFill/>
        </p:spPr>
        <p:txBody>
          <a:bodyPr wrap="square" rtlCol="0">
            <a:spAutoFit/>
          </a:bodyPr>
          <a:lstStyle/>
          <a:p>
            <a:pPr marL="0" indent="0" algn="ctr">
              <a:lnSpc>
                <a:spcPct val="150000"/>
              </a:lnSpc>
              <a:spcAft>
                <a:spcPts val="600"/>
              </a:spcAft>
              <a:buNone/>
            </a:pPr>
            <a:r>
              <a:rPr lang="it-IT" sz="2000" b="1" dirty="0">
                <a:solidFill>
                  <a:srgbClr val="C00000"/>
                </a:solidFill>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rPr>
              <a:t>EVOLUZIONE RECENTE IN LOMBARDIA</a:t>
            </a:r>
            <a:endParaRPr lang="it-IT" sz="2200" b="1" dirty="0">
              <a:solidFill>
                <a:srgbClr val="000000"/>
              </a:solidFill>
              <a:latin typeface="Century Gothic" panose="020B0502020202020204" pitchFamily="34" charset="0"/>
              <a:ea typeface="Times New Roman" panose="02020603050405020304" pitchFamily="18" charset="0"/>
            </a:endParaRPr>
          </a:p>
        </p:txBody>
      </p:sp>
      <p:sp>
        <p:nvSpPr>
          <p:cNvPr id="2" name="Segnaposto numero diapositiva 9">
            <a:extLst>
              <a:ext uri="{FF2B5EF4-FFF2-40B4-BE49-F238E27FC236}">
                <a16:creationId xmlns:a16="http://schemas.microsoft.com/office/drawing/2014/main" id="{DD2239CD-8DF4-2E82-8280-406F593589A3}"/>
              </a:ext>
            </a:extLst>
          </p:cNvPr>
          <p:cNvSpPr txBox="1">
            <a:spLocks/>
          </p:cNvSpPr>
          <p:nvPr/>
        </p:nvSpPr>
        <p:spPr>
          <a:xfrm>
            <a:off x="9062010" y="212943"/>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latin typeface="Aharoni" panose="02010803020104030203" pitchFamily="2" charset="-79"/>
                <a:cs typeface="Aharoni" panose="02010803020104030203" pitchFamily="2" charset="-79"/>
              </a:rPr>
              <a:t>9</a:t>
            </a:r>
          </a:p>
        </p:txBody>
      </p:sp>
      <p:graphicFrame>
        <p:nvGraphicFramePr>
          <p:cNvPr id="16" name="Tabella 15">
            <a:extLst>
              <a:ext uri="{FF2B5EF4-FFF2-40B4-BE49-F238E27FC236}">
                <a16:creationId xmlns:a16="http://schemas.microsoft.com/office/drawing/2014/main" id="{32334BB6-DC67-E98A-9E3D-24C82907F16F}"/>
              </a:ext>
            </a:extLst>
          </p:cNvPr>
          <p:cNvGraphicFramePr>
            <a:graphicFrameLocks noGrp="1"/>
          </p:cNvGraphicFramePr>
          <p:nvPr>
            <p:extLst>
              <p:ext uri="{D42A27DB-BD31-4B8C-83A1-F6EECF244321}">
                <p14:modId xmlns:p14="http://schemas.microsoft.com/office/powerpoint/2010/main" val="4189446584"/>
              </p:ext>
            </p:extLst>
          </p:nvPr>
        </p:nvGraphicFramePr>
        <p:xfrm>
          <a:off x="488272" y="876582"/>
          <a:ext cx="10878194" cy="5257888"/>
        </p:xfrm>
        <a:graphic>
          <a:graphicData uri="http://schemas.openxmlformats.org/drawingml/2006/table">
            <a:tbl>
              <a:tblPr/>
              <a:tblGrid>
                <a:gridCol w="10878194">
                  <a:extLst>
                    <a:ext uri="{9D8B030D-6E8A-4147-A177-3AD203B41FA5}">
                      <a16:colId xmlns:a16="http://schemas.microsoft.com/office/drawing/2014/main" val="1813053732"/>
                    </a:ext>
                  </a:extLst>
                </a:gridCol>
              </a:tblGrid>
              <a:tr h="5257888">
                <a:tc>
                  <a:txBody>
                    <a:bodyPr/>
                    <a:lstStyle/>
                    <a:p>
                      <a:pPr marL="0" indent="0">
                        <a:buFontTx/>
                        <a:buNone/>
                      </a:pPr>
                      <a:endParaRPr lang="it-IT" sz="1200" b="1" dirty="0">
                        <a:solidFill>
                          <a:srgbClr val="C00000"/>
                        </a:solidFill>
                        <a:effectLst>
                          <a:outerShdw blurRad="38100" dist="38100" dir="2700000" algn="tl">
                            <a:srgbClr val="000000">
                              <a:alpha val="43137"/>
                            </a:srgbClr>
                          </a:outerShdw>
                        </a:effectLst>
                        <a:latin typeface="Century Gothic" panose="020B0502020202020204" pitchFamily="34" charset="0"/>
                      </a:endParaRPr>
                    </a:p>
                    <a:p>
                      <a:pPr algn="just"/>
                      <a:r>
                        <a:rPr lang="it-IT" sz="1300" b="0" i="1" kern="1200" dirty="0">
                          <a:solidFill>
                            <a:schemeClr val="tx1"/>
                          </a:solidFill>
                          <a:effectLst/>
                          <a:latin typeface="+mn-lt"/>
                          <a:ea typeface="+mn-ea"/>
                          <a:cs typeface="+mn-cs"/>
                        </a:rPr>
                        <a:t>b) a definire lotti o stralci funzionali per il completamento degli interventi di trasformazione previsti da piani attuativi e da programmi integrati di intervento non completati, definendo i modi e i termini per il completamento del singolo stralcio funzionale individuato. I lotti o stralci funzionali devono essere autonomi quanto a interventi, opere di urbanizzazione da eseguire e relative garanzie, senza vincoli di solidarietà rispetto alle parti totalmente ineseguite e per le quali non sia previsto il completamento, per le quali il comune provvede con apposita variante al PGT a rideterminarne la disciplina;</a:t>
                      </a:r>
                      <a:br>
                        <a:rPr lang="it-IT" sz="1300" b="0" i="1" kern="1200" dirty="0">
                          <a:solidFill>
                            <a:schemeClr val="tx1"/>
                          </a:solidFill>
                          <a:effectLst/>
                          <a:latin typeface="+mn-lt"/>
                          <a:ea typeface="+mn-ea"/>
                          <a:cs typeface="+mn-cs"/>
                        </a:rPr>
                      </a:br>
                      <a:r>
                        <a:rPr lang="it-IT" sz="1300" b="0" i="1" kern="1200" dirty="0">
                          <a:solidFill>
                            <a:schemeClr val="tx1"/>
                          </a:solidFill>
                          <a:effectLst/>
                          <a:latin typeface="+mn-lt"/>
                          <a:ea typeface="+mn-ea"/>
                          <a:cs typeface="+mn-cs"/>
                        </a:rPr>
                        <a:t>c) a rideterminare, con apposita variante al piano di governo del territorio qualora necessaria o al piano attuativo o al programma integrato di intervento, la collocazione delle aree di concentrazione dei diritti edificatori perequati, di cui all’articolo 11, commi 1 e 2, eventualmente non più utilizzabili per sopravvenuti previsioni prescrittive/vincoli derivanti da strumenti urbanistici comunali o sovracomunali, anche di coordinamento. In tal caso i predetti diritti edificatori devono essere ricollocati all’interno dell’originario piano attuativo o programma integrato di intervento, privilegiando gli obiettivi di riduzione del consumo di suolo e di densificazione e rigenerazione urbana, anche attraverso la fissazione di destinazioni d’uso diverse da quelle originarie.</a:t>
                      </a:r>
                    </a:p>
                    <a:p>
                      <a:pPr algn="just"/>
                      <a:r>
                        <a:rPr lang="it-IT" sz="1300" b="0" i="1" kern="1200" dirty="0">
                          <a:solidFill>
                            <a:schemeClr val="tx1"/>
                          </a:solidFill>
                          <a:effectLst/>
                          <a:latin typeface="+mn-lt"/>
                          <a:ea typeface="+mn-ea"/>
                          <a:cs typeface="+mn-cs"/>
                        </a:rPr>
                        <a:t>Nei casi di cui al presente comma, le amministrazioni comunali e gli interessati provvedono alla stipula di appositi atti convenzionali aggiuntivi e modificativi, nei quali sono recepiti e regolamentati tutti gli effetti dei provvedimenti sopra indicati, in particolare quanto agli obblighi di cui all’articolo 46 e alla cessazione della solidarietà.</a:t>
                      </a:r>
                    </a:p>
                    <a:p>
                      <a:pPr algn="just"/>
                      <a:r>
                        <a:rPr lang="it-IT" sz="1300" b="0" i="1" kern="1200" dirty="0">
                          <a:solidFill>
                            <a:schemeClr val="tx1"/>
                          </a:solidFill>
                          <a:effectLst/>
                          <a:latin typeface="+mn-lt"/>
                          <a:ea typeface="+mn-ea"/>
                          <a:cs typeface="+mn-cs"/>
                        </a:rPr>
                        <a:t>2. Con la medesima convenzione, o con ulteriore specifico atto, sono stabilite le modalità di gestione delle attrezzature pubbliche e di interesse pubblico o generale realizzate e gestite dai soggetti privati, in particolare prevedendo gli obblighi a carico del gestore e le relative sanzioni, le modalità di trasferimento a terzi, le condizioni per l'eventuale acquisizione del bene da parte del comune e le opportune forme di garanzia a favore del comune stesso.</a:t>
                      </a:r>
                    </a:p>
                    <a:p>
                      <a:pPr algn="just"/>
                      <a:r>
                        <a:rPr lang="it-IT" sz="1300" b="0" i="1" kern="1200" dirty="0">
                          <a:solidFill>
                            <a:schemeClr val="tx1"/>
                          </a:solidFill>
                          <a:effectLst/>
                          <a:latin typeface="+mn-lt"/>
                          <a:ea typeface="+mn-ea"/>
                          <a:cs typeface="+mn-cs"/>
                        </a:rPr>
                        <a:t>3. Qualora sia necessario, in relazione all'entità od alla rilevanza del programma integrato di intervento, l'attuazione degli interventi ivi previsti può essere frazionata in stralci funzionali, preventivamente determinati, in conformità a quanto disposto dall’articolo 28, comma 6 bis, della l. 1150/1942.</a:t>
                      </a:r>
                      <a:br>
                        <a:rPr lang="it-IT" sz="1300" b="0" i="1" kern="1200" dirty="0">
                          <a:solidFill>
                            <a:schemeClr val="tx1"/>
                          </a:solidFill>
                          <a:effectLst/>
                          <a:latin typeface="+mn-lt"/>
                          <a:ea typeface="+mn-ea"/>
                          <a:cs typeface="+mn-cs"/>
                        </a:rPr>
                      </a:br>
                      <a:r>
                        <a:rPr lang="it-IT" sz="1300" b="0" i="1" kern="1200" dirty="0">
                          <a:solidFill>
                            <a:schemeClr val="tx1"/>
                          </a:solidFill>
                          <a:effectLst/>
                          <a:latin typeface="+mn-lt"/>
                          <a:ea typeface="+mn-ea"/>
                          <a:cs typeface="+mn-cs"/>
                        </a:rPr>
                        <a:t>(comma così modificato dall'art. 3, comma 1, lettera x), legge reg. n. 18 del 2019)</a:t>
                      </a:r>
                    </a:p>
                    <a:p>
                      <a:pPr algn="just"/>
                      <a:r>
                        <a:rPr lang="it-IT" sz="1300" b="0" i="1" kern="1200" dirty="0">
                          <a:solidFill>
                            <a:schemeClr val="tx1"/>
                          </a:solidFill>
                          <a:effectLst/>
                          <a:latin typeface="+mn-lt"/>
                          <a:ea typeface="+mn-ea"/>
                          <a:cs typeface="+mn-cs"/>
                        </a:rPr>
                        <a:t>4. Decorso un anno dalla definitiva approvazione del programma integrato di intervento senza che sia stata sottoscritta dagli operatori privati la convenzione di cui al comma 1, il sindaco diffida i soggetti proponenti a sottoscrivere entro un termine non superiore a novanta giorni la convenzione annessa al programma integrato di intervento; in caso di inutile decorso del termine assegnato, dichiara l'intervenuta decadenza del programma medesimo ad ogni effetto, compreso quello di variante alla vigente strumentazione urbanistica.</a:t>
                      </a:r>
                    </a:p>
                    <a:p>
                      <a:pPr algn="just"/>
                      <a:r>
                        <a:rPr lang="it-IT" sz="1300" b="0" i="1" kern="1200" dirty="0">
                          <a:solidFill>
                            <a:schemeClr val="tx1"/>
                          </a:solidFill>
                          <a:effectLst/>
                          <a:latin typeface="+mn-lt"/>
                          <a:ea typeface="+mn-ea"/>
                          <a:cs typeface="+mn-cs"/>
                        </a:rPr>
                        <a:t>5. Fermo restando quanto previsto dall'articolo 14, comma 12, la procedura di approvazione del programma integrato di intervento si applica anche alle varianti allo stesso.</a:t>
                      </a:r>
                    </a:p>
                    <a:p>
                      <a:endParaRPr lang="it-IT" sz="1400" b="0" i="0" kern="1200" dirty="0">
                        <a:solidFill>
                          <a:schemeClr val="tx1"/>
                        </a:solidFill>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635047790"/>
                  </a:ext>
                </a:extLst>
              </a:tr>
            </a:tbl>
          </a:graphicData>
        </a:graphic>
      </p:graphicFrame>
      <p:sp>
        <p:nvSpPr>
          <p:cNvPr id="3" name="CasellaDiTesto 2">
            <a:extLst>
              <a:ext uri="{FF2B5EF4-FFF2-40B4-BE49-F238E27FC236}">
                <a16:creationId xmlns:a16="http://schemas.microsoft.com/office/drawing/2014/main" id="{DD29F417-1779-9CBA-4873-B2569CD3B19E}"/>
              </a:ext>
            </a:extLst>
          </p:cNvPr>
          <p:cNvSpPr txBox="1"/>
          <p:nvPr/>
        </p:nvSpPr>
        <p:spPr>
          <a:xfrm>
            <a:off x="348672" y="6365016"/>
            <a:ext cx="3480652" cy="292388"/>
          </a:xfrm>
          <a:prstGeom prst="rect">
            <a:avLst/>
          </a:prstGeom>
          <a:noFill/>
        </p:spPr>
        <p:txBody>
          <a:bodyPr wrap="square" rtlCol="0">
            <a:spAutoFit/>
          </a:bodyPr>
          <a:lstStyle/>
          <a:p>
            <a:pPr algn="ctr"/>
            <a:r>
              <a:rPr lang="it-IT" sz="1300" i="1" dirty="0">
                <a:effectLst>
                  <a:outerShdw blurRad="38100" dist="38100" dir="2700000" algn="tl">
                    <a:srgbClr val="000000">
                      <a:alpha val="43137"/>
                    </a:srgbClr>
                  </a:outerShdw>
                </a:effectLst>
              </a:rPr>
              <a:t>Monza, 2 Marzo 2023</a:t>
            </a:r>
          </a:p>
        </p:txBody>
      </p:sp>
    </p:spTree>
    <p:extLst>
      <p:ext uri="{BB962C8B-B14F-4D97-AF65-F5344CB8AC3E}">
        <p14:creationId xmlns:p14="http://schemas.microsoft.com/office/powerpoint/2010/main" val="300527162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1226</TotalTime>
  <Words>3153</Words>
  <Application>Microsoft Office PowerPoint</Application>
  <PresentationFormat>Widescreen</PresentationFormat>
  <Paragraphs>138</Paragraphs>
  <Slides>10</Slides>
  <Notes>10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Aharoni</vt:lpstr>
      <vt:lpstr>Arial</vt:lpstr>
      <vt:lpstr>Calibri</vt:lpstr>
      <vt:lpstr>Calibri Light</vt:lpstr>
      <vt:lpstr>Century Gothic</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RIGENERAZIONE URBANA E TERRITORIALE</dc:title>
  <dc:creator>Sara Santamaria</dc:creator>
  <cp:lastModifiedBy>santamaria</cp:lastModifiedBy>
  <cp:revision>193</cp:revision>
  <cp:lastPrinted>2023-02-27T13:25:12Z</cp:lastPrinted>
  <dcterms:created xsi:type="dcterms:W3CDTF">2020-01-13T11:11:14Z</dcterms:created>
  <dcterms:modified xsi:type="dcterms:W3CDTF">2023-02-28T16:14:51Z</dcterms:modified>
</cp:coreProperties>
</file>